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 id="2147483673" r:id="rId6"/>
  </p:sldMasterIdLst>
  <p:notesMasterIdLst>
    <p:notesMasterId r:id="rId25"/>
  </p:notesMasterIdLst>
  <p:handoutMasterIdLst>
    <p:handoutMasterId r:id="rId26"/>
  </p:handoutMasterIdLst>
  <p:sldIdLst>
    <p:sldId id="257" r:id="rId7"/>
    <p:sldId id="575" r:id="rId8"/>
    <p:sldId id="588" r:id="rId9"/>
    <p:sldId id="589" r:id="rId10"/>
    <p:sldId id="558" r:id="rId11"/>
    <p:sldId id="590" r:id="rId12"/>
    <p:sldId id="591" r:id="rId13"/>
    <p:sldId id="592" r:id="rId14"/>
    <p:sldId id="593" r:id="rId15"/>
    <p:sldId id="594" r:id="rId16"/>
    <p:sldId id="595" r:id="rId17"/>
    <p:sldId id="596" r:id="rId18"/>
    <p:sldId id="600" r:id="rId19"/>
    <p:sldId id="597" r:id="rId20"/>
    <p:sldId id="598" r:id="rId21"/>
    <p:sldId id="599" r:id="rId22"/>
    <p:sldId id="601" r:id="rId23"/>
    <p:sldId id="512"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16A8CE-95A5-497E-A99D-A32DD743E759}" v="1" dt="2023-09-07T02:13:25.2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86" d="100"/>
          <a:sy n="86" d="100"/>
        </p:scale>
        <p:origin x="422"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9/6/2023</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9/6/2023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dirty="0"/>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FB5C752-25DC-4E6E-AA48-E8943D1AD7BF}" type="datetime1">
              <a:rPr lang="en-US" smtClean="0"/>
              <a:t>9/6/2023</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D30BF1-962A-4C93-86B5-44F8A1081438}" type="datetime1">
              <a:rPr lang="en-US" smtClean="0"/>
              <a:t>9/6/2023</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D6932E-587B-464A-816A-2A87C1CBCB8A}" type="datetime1">
              <a:rPr lang="en-US" smtClean="0"/>
              <a:t>9/6/2023</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0098437A-D1FC-45F5-9636-94F99C718722}" type="datetime1">
              <a:rPr lang="en-US" smtClean="0"/>
              <a:t>9/6/2023</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C9195848-B77B-4FDE-994D-F67B18D9D68A}" type="datetime1">
              <a:rPr lang="en-US" smtClean="0"/>
              <a:t>9/6/2023</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159038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5033CA89-DBE1-44AF-97C6-7856B8EE6939}" type="datetime1">
              <a:rPr lang="en-US" smtClean="0"/>
              <a:t>9/6/2023</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extLst>
      <p:ext uri="{BB962C8B-B14F-4D97-AF65-F5344CB8AC3E}">
        <p14:creationId xmlns:p14="http://schemas.microsoft.com/office/powerpoint/2010/main" val="27201903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CC21B-9F92-4797-B169-6D1E4985A9A8}" type="datetime1">
              <a:rPr lang="en-US" smtClean="0"/>
              <a:t>9/6/2023</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091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3A1E6E-6963-492D-880A-DA9F6DDB01BC}" type="datetime1">
              <a:rPr lang="en-US" smtClean="0"/>
              <a:t>9/6/2023</a:t>
            </a:fld>
            <a:endParaRPr lang="en-US" dirty="0"/>
          </a:p>
        </p:txBody>
      </p:sp>
      <p:sp>
        <p:nvSpPr>
          <p:cNvPr id="6" name="Footer Placeholder 5"/>
          <p:cNvSpPr>
            <a:spLocks noGrp="1"/>
          </p:cNvSpPr>
          <p:nvPr>
            <p:ph type="ftr" sz="quarter" idx="11"/>
          </p:nvPr>
        </p:nvSpPr>
        <p:spPr/>
        <p:txBody>
          <a:body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901278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05C59D-060E-4BB4-8CB6-CA72A1ABCAC8}" type="datetime1">
              <a:rPr lang="en-US" smtClean="0"/>
              <a:t>9/6/2023</a:t>
            </a:fld>
            <a:endParaRPr lang="en-US" dirty="0"/>
          </a:p>
        </p:txBody>
      </p:sp>
      <p:sp>
        <p:nvSpPr>
          <p:cNvPr id="8" name="Footer Placeholder 7"/>
          <p:cNvSpPr>
            <a:spLocks noGrp="1"/>
          </p:cNvSpPr>
          <p:nvPr>
            <p:ph type="ftr" sz="quarter" idx="11"/>
          </p:nvPr>
        </p:nvSpPr>
        <p:spPr/>
        <p:txBody>
          <a:bodyPr/>
          <a:lstStyle/>
          <a:p>
            <a:r>
              <a:rPr lang="en-US"/>
              <a:t>MHDO Board Meeting September 7, 2023</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44500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B64A31-4945-40CD-B7BE-5C761EF77B0E}" type="datetime1">
              <a:rPr lang="en-US" smtClean="0"/>
              <a:t>9/6/2023</a:t>
            </a:fld>
            <a:endParaRPr lang="en-US" dirty="0"/>
          </a:p>
        </p:txBody>
      </p:sp>
      <p:sp>
        <p:nvSpPr>
          <p:cNvPr id="4" name="Footer Placeholder 3"/>
          <p:cNvSpPr>
            <a:spLocks noGrp="1"/>
          </p:cNvSpPr>
          <p:nvPr>
            <p:ph type="ftr" sz="quarter" idx="11"/>
          </p:nvPr>
        </p:nvSpPr>
        <p:spPr/>
        <p:txBody>
          <a:bodyPr/>
          <a:lstStyle/>
          <a:p>
            <a:r>
              <a:rPr lang="en-US"/>
              <a:t>MHDO Board Meeting September 7, 2023</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916354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3021558-286F-4326-AE46-8E9A88CFDA12}" type="datetime1">
              <a:rPr lang="en-US" smtClean="0"/>
              <a:t>9/6/2023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September 7, 2023</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682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D028C8-A0EB-4BB9-ADB9-B6513441566D}" type="datetime1">
              <a:rPr lang="en-US" smtClean="0"/>
              <a:t>9/6/2023</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CACAE2-9EC5-420F-B8A7-58B7D90D6FED}" type="datetime1">
              <a:rPr lang="en-US" smtClean="0"/>
              <a:t>9/6/2023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12766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F94262-D391-49C2-A34E-8D0149928872}" type="datetime1">
              <a:rPr lang="en-US" smtClean="0"/>
              <a:t>9/6/2023</a:t>
            </a:fld>
            <a:endParaRPr lang="en-US" dirty="0"/>
          </a:p>
        </p:txBody>
      </p:sp>
      <p:sp>
        <p:nvSpPr>
          <p:cNvPr id="6" name="Footer Placeholder 5"/>
          <p:cNvSpPr>
            <a:spLocks noGrp="1"/>
          </p:cNvSpPr>
          <p:nvPr>
            <p:ph type="ftr" sz="quarter" idx="11"/>
          </p:nvPr>
        </p:nvSpPr>
        <p:spPr/>
        <p:txBody>
          <a:body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06769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AF85A-1DD6-4221-934C-4C941AA0EC24}" type="datetime1">
              <a:rPr lang="en-US" smtClean="0"/>
              <a:t>9/6/2023</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725357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F0BA99-160A-4D78-AF97-F66DC04257BF}" type="datetime1">
              <a:rPr lang="en-US" smtClean="0"/>
              <a:t>9/6/2023</a:t>
            </a:fld>
            <a:endParaRPr lang="en-US" dirty="0"/>
          </a:p>
        </p:txBody>
      </p:sp>
      <p:sp>
        <p:nvSpPr>
          <p:cNvPr id="5" name="Footer Placeholder 4"/>
          <p:cNvSpPr>
            <a:spLocks noGrp="1"/>
          </p:cNvSpPr>
          <p:nvPr>
            <p:ph type="ftr" sz="quarter" idx="11"/>
          </p:nvPr>
        </p:nvSpPr>
        <p:spPr/>
        <p:txBody>
          <a:bodyPr/>
          <a:lstStyle/>
          <a:p>
            <a:r>
              <a:rPr lang="en-US"/>
              <a:t>MHDO Board Meeting September 7,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4587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4BDF24-FE5A-449A-BD7E-F2B335E19606}" type="datetime1">
              <a:rPr lang="en-US" smtClean="0"/>
              <a:t>9/6/2023</a:t>
            </a:fld>
            <a:endParaRPr lang="en-US" dirty="0"/>
          </a:p>
        </p:txBody>
      </p:sp>
      <p:sp>
        <p:nvSpPr>
          <p:cNvPr id="6" name="Footer Placeholder 5"/>
          <p:cNvSpPr>
            <a:spLocks noGrp="1"/>
          </p:cNvSpPr>
          <p:nvPr>
            <p:ph type="ftr" sz="quarter" idx="11"/>
          </p:nvPr>
        </p:nvSpPr>
        <p:spPr/>
        <p:txBody>
          <a:body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E22895-29CE-4529-9315-89BDCF696E5F}" type="datetime1">
              <a:rPr lang="en-US" smtClean="0"/>
              <a:t>9/6/2023</a:t>
            </a:fld>
            <a:endParaRPr lang="en-US" dirty="0"/>
          </a:p>
        </p:txBody>
      </p:sp>
      <p:sp>
        <p:nvSpPr>
          <p:cNvPr id="8" name="Footer Placeholder 7"/>
          <p:cNvSpPr>
            <a:spLocks noGrp="1"/>
          </p:cNvSpPr>
          <p:nvPr>
            <p:ph type="ftr" sz="quarter" idx="11"/>
          </p:nvPr>
        </p:nvSpPr>
        <p:spPr/>
        <p:txBody>
          <a:bodyPr/>
          <a:lstStyle/>
          <a:p>
            <a:r>
              <a:rPr lang="en-US"/>
              <a:t>MHDO Board Meeting September 7, 2023</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8227B0-D153-4AF7-A3FC-F2EFFF0A052C}" type="datetime1">
              <a:rPr lang="en-US" smtClean="0"/>
              <a:t>9/6/2023</a:t>
            </a:fld>
            <a:endParaRPr lang="en-US" dirty="0"/>
          </a:p>
        </p:txBody>
      </p:sp>
      <p:sp>
        <p:nvSpPr>
          <p:cNvPr id="4" name="Footer Placeholder 3"/>
          <p:cNvSpPr>
            <a:spLocks noGrp="1"/>
          </p:cNvSpPr>
          <p:nvPr>
            <p:ph type="ftr" sz="quarter" idx="11"/>
          </p:nvPr>
        </p:nvSpPr>
        <p:spPr/>
        <p:txBody>
          <a:bodyPr/>
          <a:lstStyle/>
          <a:p>
            <a:r>
              <a:rPr lang="en-US"/>
              <a:t>MHDO Board Meeting September 7, 2023</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C1F1A22-AF54-4FEE-823B-71F3933EBD62}" type="datetime1">
              <a:rPr lang="en-US" smtClean="0"/>
              <a:t>9/6/2023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September 7, 2023</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3D817F-DBEC-4E33-BDC1-90B34AE1CB1A}" type="datetime1">
              <a:rPr lang="en-US" smtClean="0"/>
              <a:t>9/6/2023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CCBA54-AF02-4051-AE47-78B631EE02B0}" type="datetime1">
              <a:rPr lang="en-US" smtClean="0"/>
              <a:t>9/6/2023</a:t>
            </a:fld>
            <a:endParaRPr lang="en-US" dirty="0"/>
          </a:p>
        </p:txBody>
      </p:sp>
      <p:sp>
        <p:nvSpPr>
          <p:cNvPr id="6" name="Footer Placeholder 5"/>
          <p:cNvSpPr>
            <a:spLocks noGrp="1"/>
          </p:cNvSpPr>
          <p:nvPr>
            <p:ph type="ftr" sz="quarter" idx="11"/>
          </p:nvPr>
        </p:nvSpPr>
        <p:spPr/>
        <p:txBody>
          <a:bodyPr/>
          <a:lstStyle/>
          <a:p>
            <a:r>
              <a:rPr lang="en-US"/>
              <a:t>MHDO Board Meeting September 7, 2023</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08C37E-9713-4372-8D40-964B55C5CDE8}" type="datetime1">
              <a:rPr lang="en-US" smtClean="0"/>
              <a:t>9/6/2023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September 7, 2023</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FDC7D9-1BF7-4EC1-84E1-319252B33CEA}" type="datetime1">
              <a:rPr lang="en-US" smtClean="0"/>
              <a:t>9/6/2023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September 7, 2023</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57626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158" y="779645"/>
            <a:ext cx="9935105" cy="957715"/>
          </a:xfrm>
        </p:spPr>
        <p:txBody>
          <a:bodyPr>
            <a:normAutofit/>
          </a:bodyPr>
          <a:lstStyle/>
          <a:p>
            <a:pPr algn="ctr"/>
            <a:r>
              <a:rPr lang="en-US" b="1" dirty="0">
                <a:solidFill>
                  <a:schemeClr val="tx1"/>
                </a:solidFill>
              </a:rPr>
              <a:t>Content</a:t>
            </a:r>
          </a:p>
        </p:txBody>
      </p:sp>
      <p:sp>
        <p:nvSpPr>
          <p:cNvPr id="3" name="Content Placeholder 2"/>
          <p:cNvSpPr>
            <a:spLocks noGrp="1"/>
          </p:cNvSpPr>
          <p:nvPr>
            <p:ph idx="1"/>
          </p:nvPr>
        </p:nvSpPr>
        <p:spPr>
          <a:xfrm>
            <a:off x="1203158" y="1918511"/>
            <a:ext cx="10105544" cy="4268221"/>
          </a:xfrm>
        </p:spPr>
        <p:txBody>
          <a:bodyPr>
            <a:noAutofit/>
          </a:bodyPr>
          <a:lstStyle/>
          <a:p>
            <a:pPr marL="455613" indent="-455613">
              <a:lnSpc>
                <a:spcPct val="100000"/>
              </a:lnSpc>
              <a:spcBef>
                <a:spcPts val="0"/>
              </a:spcBef>
              <a:spcAft>
                <a:spcPts val="600"/>
              </a:spcAft>
              <a:buFont typeface="+mj-lt"/>
              <a:buAutoNum type="arabicPeriod"/>
            </a:pPr>
            <a:r>
              <a:rPr lang="en-US" sz="2000" dirty="0">
                <a:solidFill>
                  <a:schemeClr val="tx1"/>
                </a:solidFill>
                <a:ea typeface="Calibri" panose="020F0502020204030204" pitchFamily="34" charset="0"/>
              </a:rPr>
              <a:t>Vote on Final Adoption of Rule Chapter </a:t>
            </a:r>
            <a:r>
              <a:rPr lang="en-US" sz="2000" dirty="0">
                <a:effectLst/>
                <a:ea typeface="Calibri" panose="020F0502020204030204" pitchFamily="34" charset="0"/>
              </a:rPr>
              <a:t>100, </a:t>
            </a:r>
            <a:r>
              <a:rPr lang="en-US" sz="2000" i="1" dirty="0">
                <a:effectLst/>
                <a:ea typeface="Times New Roman" panose="02020603050405020304" pitchFamily="18" charset="0"/>
              </a:rPr>
              <a:t>Enforcement Procedures (major substantive rule)</a:t>
            </a:r>
          </a:p>
          <a:p>
            <a:pPr marL="455613" indent="-455613">
              <a:lnSpc>
                <a:spcPct val="100000"/>
              </a:lnSpc>
              <a:spcBef>
                <a:spcPts val="0"/>
              </a:spcBef>
              <a:spcAft>
                <a:spcPts val="600"/>
              </a:spcAft>
              <a:buFont typeface="+mj-lt"/>
              <a:buAutoNum type="arabicPeriod"/>
            </a:pPr>
            <a:r>
              <a:rPr lang="en-US" sz="2000" dirty="0">
                <a:solidFill>
                  <a:schemeClr val="tx1"/>
                </a:solidFill>
                <a:effectLst/>
                <a:ea typeface="Calibri" panose="020F0502020204030204" pitchFamily="34" charset="0"/>
              </a:rPr>
              <a:t>Vote on </a:t>
            </a:r>
            <a:r>
              <a:rPr lang="en-US" sz="2000" dirty="0">
                <a:effectLst/>
                <a:ea typeface="Calibri" panose="020F0502020204030204" pitchFamily="34" charset="0"/>
              </a:rPr>
              <a:t>appointment to MHDO’s Health Information Advisory Committee</a:t>
            </a:r>
          </a:p>
          <a:p>
            <a:pPr marL="455613" marR="0" lvl="0" indent="-455613">
              <a:lnSpc>
                <a:spcPct val="100000"/>
              </a:lnSpc>
              <a:spcBef>
                <a:spcPts val="0"/>
              </a:spcBef>
              <a:spcAft>
                <a:spcPts val="600"/>
              </a:spcAft>
              <a:buFont typeface="+mj-lt"/>
              <a:buAutoNum type="arabicPeriod"/>
            </a:pPr>
            <a:r>
              <a:rPr lang="en-US" sz="2000" dirty="0">
                <a:effectLst/>
                <a:ea typeface="Calibri" panose="020F0502020204030204" pitchFamily="34" charset="0"/>
              </a:rPr>
              <a:t>Review Timeline for Implementation of Public Law 2023, Chapter 276 (L.D. 1395, </a:t>
            </a:r>
            <a:r>
              <a:rPr lang="en-US" sz="2000" i="1" dirty="0">
                <a:effectLst/>
                <a:ea typeface="Calibri" panose="020F0502020204030204" pitchFamily="34" charset="0"/>
              </a:rPr>
              <a:t>An Act to Increase Transparency Regarding Certain Drug Pricing Programs</a:t>
            </a:r>
            <a:r>
              <a:rPr lang="en-US" sz="2000" dirty="0">
                <a:effectLst/>
                <a:ea typeface="Calibri" panose="020F0502020204030204" pitchFamily="34" charset="0"/>
              </a:rPr>
              <a:t>); </a:t>
            </a:r>
            <a:r>
              <a:rPr lang="en-US" sz="2000" b="1" dirty="0">
                <a:effectLst/>
                <a:ea typeface="Calibri" panose="020F0502020204030204" pitchFamily="34" charset="0"/>
              </a:rPr>
              <a:t>and</a:t>
            </a:r>
            <a:r>
              <a:rPr lang="en-US" sz="2000" dirty="0">
                <a:effectLst/>
                <a:ea typeface="Calibri" panose="020F0502020204030204" pitchFamily="34" charset="0"/>
              </a:rPr>
              <a:t> Public Law 2023, Chapter 410 (L.D. 1795, </a:t>
            </a:r>
            <a:r>
              <a:rPr lang="en-US" sz="2000" i="1" dirty="0">
                <a:effectLst/>
                <a:ea typeface="Calibri" panose="020F0502020204030204" pitchFamily="34" charset="0"/>
              </a:rPr>
              <a:t>An Act to Create Greater Transparency for Facility Fees Charged by Health Care Providers and to Establish the Task Force to Evaluate the Impact of Facility Fees on Patients</a:t>
            </a:r>
            <a:r>
              <a:rPr lang="en-US" sz="2000" dirty="0">
                <a:effectLst/>
                <a:ea typeface="Calibri" panose="020F0502020204030204" pitchFamily="34" charset="0"/>
              </a:rPr>
              <a:t>)</a:t>
            </a:r>
          </a:p>
          <a:p>
            <a:pPr marL="455613" indent="-455613">
              <a:lnSpc>
                <a:spcPct val="100000"/>
              </a:lnSpc>
              <a:spcBef>
                <a:spcPts val="0"/>
              </a:spcBef>
              <a:spcAft>
                <a:spcPts val="600"/>
              </a:spcAft>
              <a:buFont typeface="+mj-lt"/>
              <a:buAutoNum type="arabicPeriod"/>
            </a:pPr>
            <a:r>
              <a:rPr lang="en-US" sz="2000" dirty="0">
                <a:effectLst/>
                <a:ea typeface="Calibri" panose="020F0502020204030204" pitchFamily="34" charset="0"/>
              </a:rPr>
              <a:t>Update on Status of Proposed Changes to Rule Chapter 243, </a:t>
            </a:r>
            <a:r>
              <a:rPr lang="en-US" sz="2000" dirty="0">
                <a:solidFill>
                  <a:srgbClr val="333333"/>
                </a:solidFill>
                <a:effectLst/>
                <a:ea typeface="Calibri" panose="020F0502020204030204" pitchFamily="34" charset="0"/>
              </a:rPr>
              <a:t>Uniform Reporting System for Health Care Claims Data  Sets; and Chapter 247, Uniform Reporting System for Non-Claims Based Payments, and Other Supplemental Health Care Data Sets</a:t>
            </a:r>
          </a:p>
          <a:p>
            <a:pPr marL="455613" indent="-455613">
              <a:lnSpc>
                <a:spcPct val="100000"/>
              </a:lnSpc>
              <a:spcBef>
                <a:spcPts val="0"/>
              </a:spcBef>
              <a:spcAft>
                <a:spcPts val="600"/>
              </a:spcAft>
              <a:buFont typeface="+mj-lt"/>
              <a:buAutoNum type="arabicPeriod"/>
            </a:pPr>
            <a:r>
              <a:rPr lang="en-US" sz="2000" dirty="0">
                <a:effectLst/>
                <a:ea typeface="Calibri" panose="020F0502020204030204" pitchFamily="34" charset="0"/>
              </a:rPr>
              <a:t>Update on CompareMaine 12.0 Release</a:t>
            </a:r>
          </a:p>
          <a:p>
            <a:pPr marL="455613" indent="-455613">
              <a:lnSpc>
                <a:spcPct val="100000"/>
              </a:lnSpc>
              <a:spcBef>
                <a:spcPts val="0"/>
              </a:spcBef>
              <a:spcAft>
                <a:spcPts val="600"/>
              </a:spcAft>
              <a:buFont typeface="+mj-lt"/>
              <a:buAutoNum type="arabicPeriod"/>
            </a:pPr>
            <a:r>
              <a:rPr lang="en-US" sz="2000" dirty="0">
                <a:effectLst/>
                <a:ea typeface="Calibri" panose="020F0502020204030204" pitchFamily="34" charset="0"/>
              </a:rPr>
              <a:t>MQF Update</a:t>
            </a:r>
            <a:endParaRPr lang="en-US" sz="2000" dirty="0">
              <a:solidFill>
                <a:schemeClr val="tx1"/>
              </a:solidFill>
              <a:effectLst/>
              <a:ea typeface="Calibri" panose="020F0502020204030204" pitchFamily="34" charset="0"/>
            </a:endParaRPr>
          </a:p>
          <a:p>
            <a:pPr marL="227013" marR="0" lvl="0" indent="-227013">
              <a:lnSpc>
                <a:spcPct val="100000"/>
              </a:lnSpc>
              <a:spcBef>
                <a:spcPts val="0"/>
              </a:spcBef>
              <a:spcAft>
                <a:spcPts val="1200"/>
              </a:spcAft>
              <a:buFont typeface="+mj-lt"/>
              <a:buAutoNum type="arabicPeriod"/>
            </a:pPr>
            <a:endParaRPr lang="en-US" sz="2400" dirty="0">
              <a:solidFill>
                <a:schemeClr val="tx1"/>
              </a:solidFill>
              <a:ea typeface="Calibri" panose="020F0502020204030204" pitchFamily="34" charset="0"/>
            </a:endParaRPr>
          </a:p>
          <a:p>
            <a:pPr marL="0" marR="0" lvl="0" indent="0">
              <a:lnSpc>
                <a:spcPct val="100000"/>
              </a:lnSpc>
              <a:spcBef>
                <a:spcPts val="0"/>
              </a:spcBef>
              <a:spcAft>
                <a:spcPts val="1200"/>
              </a:spcAft>
              <a:buNone/>
            </a:pPr>
            <a:endParaRPr lang="en-US" sz="2400" dirty="0">
              <a:solidFill>
                <a:schemeClr val="tx1"/>
              </a:solidFill>
              <a:ea typeface="Calibri" panose="020F0502020204030204" pitchFamily="34" charset="0"/>
            </a:endParaRPr>
          </a:p>
        </p:txBody>
      </p:sp>
      <p:sp>
        <p:nvSpPr>
          <p:cNvPr id="4" name="Slide Number Placeholder 3"/>
          <p:cNvSpPr>
            <a:spLocks noGrp="1"/>
          </p:cNvSpPr>
          <p:nvPr>
            <p:ph type="sldNum" sz="quarter" idx="12"/>
          </p:nvPr>
        </p:nvSpPr>
        <p:spPr/>
        <p:txBody>
          <a:bodyPr/>
          <a:lstStyle/>
          <a:p>
            <a:r>
              <a:rPr lang="en-US" dirty="0"/>
              <a:t>1</a:t>
            </a:r>
          </a:p>
        </p:txBody>
      </p:sp>
      <p:pic>
        <p:nvPicPr>
          <p:cNvPr id="7" name="Picture 6"/>
          <p:cNvPicPr>
            <a:picLocks noChangeAspect="1"/>
          </p:cNvPicPr>
          <p:nvPr/>
        </p:nvPicPr>
        <p:blipFill>
          <a:blip r:embed="rId3"/>
          <a:stretch>
            <a:fillRect/>
          </a:stretch>
        </p:blipFill>
        <p:spPr>
          <a:xfrm>
            <a:off x="535022" y="223682"/>
            <a:ext cx="3151163" cy="960176"/>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September 7, 2023</a:t>
            </a:r>
          </a:p>
        </p:txBody>
      </p:sp>
    </p:spTree>
    <p:extLst>
      <p:ext uri="{BB962C8B-B14F-4D97-AF65-F5344CB8AC3E}">
        <p14:creationId xmlns:p14="http://schemas.microsoft.com/office/powerpoint/2010/main" val="254265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A0443-87BD-5927-0218-2CABC860A654}"/>
              </a:ext>
            </a:extLst>
          </p:cNvPr>
          <p:cNvSpPr>
            <a:spLocks noGrp="1"/>
          </p:cNvSpPr>
          <p:nvPr>
            <p:ph type="title"/>
          </p:nvPr>
        </p:nvSpPr>
        <p:spPr/>
        <p:txBody>
          <a:bodyPr/>
          <a:lstStyle/>
          <a:p>
            <a:r>
              <a:rPr lang="en-US" b="1" dirty="0"/>
              <a:t>Next Steps and Timeline</a:t>
            </a:r>
          </a:p>
        </p:txBody>
      </p:sp>
      <p:sp>
        <p:nvSpPr>
          <p:cNvPr id="3" name="Content Placeholder 2">
            <a:extLst>
              <a:ext uri="{FF2B5EF4-FFF2-40B4-BE49-F238E27FC236}">
                <a16:creationId xmlns:a16="http://schemas.microsoft.com/office/drawing/2014/main" id="{A5B99F93-45D3-F86D-0550-39D931A18B85}"/>
              </a:ext>
            </a:extLst>
          </p:cNvPr>
          <p:cNvSpPr>
            <a:spLocks noGrp="1"/>
          </p:cNvSpPr>
          <p:nvPr>
            <p:ph idx="1"/>
          </p:nvPr>
        </p:nvSpPr>
        <p:spPr/>
        <p:txBody>
          <a:bodyPr>
            <a:normAutofit/>
          </a:bodyPr>
          <a:lstStyle/>
          <a:p>
            <a:pPr marL="457200" indent="-401638">
              <a:lnSpc>
                <a:spcPct val="100000"/>
              </a:lnSpc>
              <a:spcBef>
                <a:spcPts val="0"/>
              </a:spcBef>
              <a:spcAft>
                <a:spcPts val="1200"/>
              </a:spcAft>
              <a:buFont typeface="Wingdings" panose="05000000000000000000" pitchFamily="2" charset="2"/>
              <a:buChar char="Ø"/>
            </a:pPr>
            <a:r>
              <a:rPr lang="en-US" sz="2800" dirty="0"/>
              <a:t>Request authorization from board to Initiate Rulemaking (routine technical) to implement the new requirements of </a:t>
            </a:r>
            <a:r>
              <a:rPr lang="en-US" sz="2800" i="0" u="none" strike="noStrike" baseline="0" dirty="0"/>
              <a:t>§1728. </a:t>
            </a:r>
            <a:r>
              <a:rPr lang="en-US" sz="2800" i="1" u="none" strike="noStrike" baseline="0" dirty="0"/>
              <a:t>Prescription drug transparency report</a:t>
            </a:r>
          </a:p>
          <a:p>
            <a:pPr marL="457200" indent="-401638">
              <a:lnSpc>
                <a:spcPct val="100000"/>
              </a:lnSpc>
              <a:spcBef>
                <a:spcPts val="0"/>
              </a:spcBef>
              <a:spcAft>
                <a:spcPts val="1200"/>
              </a:spcAft>
              <a:buFont typeface="Wingdings" panose="05000000000000000000" pitchFamily="2" charset="2"/>
              <a:buChar char="Ø"/>
            </a:pPr>
            <a:r>
              <a:rPr lang="en-US" sz="2800" dirty="0"/>
              <a:t>Law goes into effect October 25, 2023</a:t>
            </a:r>
          </a:p>
          <a:p>
            <a:pPr marL="457200" indent="-401638">
              <a:lnSpc>
                <a:spcPct val="100000"/>
              </a:lnSpc>
              <a:spcBef>
                <a:spcPts val="0"/>
              </a:spcBef>
              <a:spcAft>
                <a:spcPts val="1200"/>
              </a:spcAft>
              <a:buFont typeface="Wingdings" panose="05000000000000000000" pitchFamily="2" charset="2"/>
              <a:buChar char="Ø"/>
            </a:pPr>
            <a:r>
              <a:rPr lang="en-US" sz="2800" dirty="0"/>
              <a:t>Public Hearing December 7,  2023</a:t>
            </a:r>
          </a:p>
          <a:p>
            <a:pPr marL="457200" indent="-401638">
              <a:lnSpc>
                <a:spcPct val="100000"/>
              </a:lnSpc>
              <a:spcBef>
                <a:spcPts val="0"/>
              </a:spcBef>
              <a:spcAft>
                <a:spcPts val="1200"/>
              </a:spcAft>
              <a:buFont typeface="Wingdings" panose="05000000000000000000" pitchFamily="2" charset="2"/>
              <a:buChar char="Ø"/>
            </a:pPr>
            <a:r>
              <a:rPr lang="en-US" sz="2800" dirty="0"/>
              <a:t>Board reviews public comments, staff responses, and adopts rule  February 1, 2024 </a:t>
            </a:r>
          </a:p>
          <a:p>
            <a:pPr>
              <a:buFont typeface="Wingdings" panose="05000000000000000000" pitchFamily="2" charset="2"/>
              <a:buChar char="Ø"/>
            </a:pPr>
            <a:endParaRPr lang="en-US" sz="2800" dirty="0"/>
          </a:p>
        </p:txBody>
      </p:sp>
      <p:sp>
        <p:nvSpPr>
          <p:cNvPr id="4" name="Footer Placeholder 3">
            <a:extLst>
              <a:ext uri="{FF2B5EF4-FFF2-40B4-BE49-F238E27FC236}">
                <a16:creationId xmlns:a16="http://schemas.microsoft.com/office/drawing/2014/main" id="{EB7C15AF-97C1-4C26-E8AF-03ED36B349B3}"/>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0A4E1F0C-6B88-62DD-C583-9F25F4810193}"/>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2691189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F36ED-B826-6CC5-944D-9E2554E63C0F}"/>
              </a:ext>
            </a:extLst>
          </p:cNvPr>
          <p:cNvSpPr>
            <a:spLocks noGrp="1"/>
          </p:cNvSpPr>
          <p:nvPr>
            <p:ph type="title"/>
          </p:nvPr>
        </p:nvSpPr>
        <p:spPr/>
        <p:txBody>
          <a:bodyPr/>
          <a:lstStyle/>
          <a:p>
            <a:r>
              <a:rPr lang="en-US" b="1" dirty="0"/>
              <a:t>Timeline for Implementing PL 2023 Chapter 410 (LD 1795) </a:t>
            </a:r>
          </a:p>
        </p:txBody>
      </p:sp>
      <p:sp>
        <p:nvSpPr>
          <p:cNvPr id="3" name="Content Placeholder 2">
            <a:extLst>
              <a:ext uri="{FF2B5EF4-FFF2-40B4-BE49-F238E27FC236}">
                <a16:creationId xmlns:a16="http://schemas.microsoft.com/office/drawing/2014/main" id="{CCA813E7-45C4-9CBA-9896-22123FF7D6BE}"/>
              </a:ext>
            </a:extLst>
          </p:cNvPr>
          <p:cNvSpPr>
            <a:spLocks noGrp="1"/>
          </p:cNvSpPr>
          <p:nvPr>
            <p:ph idx="1"/>
          </p:nvPr>
        </p:nvSpPr>
        <p:spPr/>
        <p:txBody>
          <a:bodyPr/>
          <a:lstStyle/>
          <a:p>
            <a:r>
              <a:rPr lang="en-US" sz="3600" i="1" dirty="0">
                <a:effectLst/>
                <a:ea typeface="Calibri" panose="020F0502020204030204" pitchFamily="34" charset="0"/>
              </a:rPr>
              <a:t>An Act to Create Greater Transparency for Facility Fees Charged by Health Care Providers and to Establish the Task Force to Evaluate the Impact of Facility Fees on Patients</a:t>
            </a:r>
            <a:endParaRPr lang="en-US" sz="3600" dirty="0">
              <a:effectLst/>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4617EB6F-500B-4246-5EED-8CE1C3749A5B}"/>
              </a:ext>
            </a:extLst>
          </p:cNvPr>
          <p:cNvSpPr>
            <a:spLocks noGrp="1"/>
          </p:cNvSpPr>
          <p:nvPr>
            <p:ph type="ftr" sz="quarter" idx="11"/>
          </p:nvPr>
        </p:nvSpPr>
        <p:spPr>
          <a:xfrm>
            <a:off x="3482985" y="6388834"/>
            <a:ext cx="4822804" cy="365125"/>
          </a:xfrm>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0ED761F3-9F4E-D299-CB61-F8C460552B30}"/>
              </a:ext>
            </a:extLst>
          </p:cNvPr>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4084196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DE988-C88E-FD71-7FB9-51510E8F446C}"/>
              </a:ext>
            </a:extLst>
          </p:cNvPr>
          <p:cNvSpPr>
            <a:spLocks noGrp="1"/>
          </p:cNvSpPr>
          <p:nvPr>
            <p:ph type="title"/>
          </p:nvPr>
        </p:nvSpPr>
        <p:spPr/>
        <p:txBody>
          <a:bodyPr/>
          <a:lstStyle/>
          <a:p>
            <a:r>
              <a:rPr lang="en-US" b="1" dirty="0"/>
              <a:t>PL 2023 Chapter 410 (LD 1795) continued</a:t>
            </a:r>
          </a:p>
        </p:txBody>
      </p:sp>
      <p:sp>
        <p:nvSpPr>
          <p:cNvPr id="3" name="Content Placeholder 2">
            <a:extLst>
              <a:ext uri="{FF2B5EF4-FFF2-40B4-BE49-F238E27FC236}">
                <a16:creationId xmlns:a16="http://schemas.microsoft.com/office/drawing/2014/main" id="{06C380AE-5A29-130E-FDDC-01B331B2BAF9}"/>
              </a:ext>
            </a:extLst>
          </p:cNvPr>
          <p:cNvSpPr>
            <a:spLocks noGrp="1"/>
          </p:cNvSpPr>
          <p:nvPr>
            <p:ph idx="1"/>
          </p:nvPr>
        </p:nvSpPr>
        <p:spPr>
          <a:xfrm>
            <a:off x="1097279" y="2043974"/>
            <a:ext cx="10115202" cy="3829279"/>
          </a:xfrm>
        </p:spPr>
        <p:txBody>
          <a:bodyPr>
            <a:noAutofit/>
          </a:bodyPr>
          <a:lstStyle/>
          <a:p>
            <a:pPr marL="0" indent="0">
              <a:lnSpc>
                <a:spcPct val="100000"/>
              </a:lnSpc>
              <a:spcBef>
                <a:spcPts val="0"/>
              </a:spcBef>
              <a:spcAft>
                <a:spcPts val="600"/>
              </a:spcAft>
              <a:buNone/>
            </a:pPr>
            <a:r>
              <a:rPr lang="en-US" sz="2400" b="1" dirty="0"/>
              <a:t>Title 22 Chapter §8712 2-A. Facility fees charged by health care providers. </a:t>
            </a:r>
          </a:p>
          <a:p>
            <a:pPr marL="0" indent="0">
              <a:lnSpc>
                <a:spcPct val="100000"/>
              </a:lnSpc>
              <a:spcBef>
                <a:spcPts val="0"/>
              </a:spcBef>
              <a:spcAft>
                <a:spcPts val="600"/>
              </a:spcAft>
              <a:buNone/>
            </a:pPr>
            <a:r>
              <a:rPr lang="en-US" sz="2400" dirty="0"/>
              <a:t>By January 1, 2024, and annually thereafter, the organization shall produce and post on its publicly accessible website a report on the payments for facility fees made by payors to the extent that payment information is already reported to the organization. The organization shall submit the report required by this subsection to the Office of Affordable Health Care established in Title 5, section 3122 and the joint standing committee of the Legislature having jurisdiction over health data reporting and health insurance matters. The joint standing committee may report out legislation based on the report to a first regular or second regular session of the Legislature, depending on the year in which the report is submitted. </a:t>
            </a:r>
          </a:p>
        </p:txBody>
      </p:sp>
      <p:sp>
        <p:nvSpPr>
          <p:cNvPr id="4" name="Footer Placeholder 3">
            <a:extLst>
              <a:ext uri="{FF2B5EF4-FFF2-40B4-BE49-F238E27FC236}">
                <a16:creationId xmlns:a16="http://schemas.microsoft.com/office/drawing/2014/main" id="{B4F5FDC4-3466-6703-B964-27235A0A38C3}"/>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5E232236-3584-DADA-229D-3C07059720D7}"/>
              </a:ext>
            </a:extLst>
          </p:cNvPr>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136163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D5ED9-023C-16E2-DCB2-19B8806E90F2}"/>
              </a:ext>
            </a:extLst>
          </p:cNvPr>
          <p:cNvSpPr>
            <a:spLocks noGrp="1"/>
          </p:cNvSpPr>
          <p:nvPr>
            <p:ph type="title"/>
          </p:nvPr>
        </p:nvSpPr>
        <p:spPr/>
        <p:txBody>
          <a:bodyPr/>
          <a:lstStyle/>
          <a:p>
            <a:r>
              <a:rPr lang="en-US" b="1" dirty="0"/>
              <a:t>PL 2023 Chapter 410 (LD 1795) continued</a:t>
            </a:r>
          </a:p>
        </p:txBody>
      </p:sp>
      <p:sp>
        <p:nvSpPr>
          <p:cNvPr id="3" name="Content Placeholder 2">
            <a:extLst>
              <a:ext uri="{FF2B5EF4-FFF2-40B4-BE49-F238E27FC236}">
                <a16:creationId xmlns:a16="http://schemas.microsoft.com/office/drawing/2014/main" id="{70DAB03C-BCC2-EEA3-9993-C2995B5BE679}"/>
              </a:ext>
            </a:extLst>
          </p:cNvPr>
          <p:cNvSpPr>
            <a:spLocks noGrp="1"/>
          </p:cNvSpPr>
          <p:nvPr>
            <p:ph idx="1"/>
          </p:nvPr>
        </p:nvSpPr>
        <p:spPr>
          <a:xfrm>
            <a:off x="1097280" y="2039814"/>
            <a:ext cx="10115202" cy="4323664"/>
          </a:xfrm>
        </p:spPr>
        <p:txBody>
          <a:bodyPr>
            <a:normAutofit fontScale="85000" lnSpcReduction="20000"/>
          </a:bodyPr>
          <a:lstStyle/>
          <a:p>
            <a:pPr marL="0" marR="0" lvl="0" indent="0" algn="l" defTabSz="914400" rtl="0" eaLnBrk="1" fontAlgn="auto" latinLnBrk="0" hangingPunct="1">
              <a:lnSpc>
                <a:spcPct val="100000"/>
              </a:lnSpc>
              <a:spcBef>
                <a:spcPts val="0"/>
              </a:spcBef>
              <a:spcAft>
                <a:spcPts val="600"/>
              </a:spcAft>
              <a:buClr>
                <a:srgbClr val="4A66AC"/>
              </a:buClr>
              <a:buSzPct val="100000"/>
              <a:buNone/>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For the purposes of this subsection, unless the context otherwise indicates, the following terms have the following meanings. </a:t>
            </a:r>
          </a:p>
          <a:p>
            <a:pPr marL="457200" marR="0" lvl="0" indent="-457200" algn="l" defTabSz="914400" rtl="0" eaLnBrk="1" fontAlgn="auto" latinLnBrk="0" hangingPunct="1">
              <a:lnSpc>
                <a:spcPct val="100000"/>
              </a:lnSpc>
              <a:spcBef>
                <a:spcPts val="0"/>
              </a:spcBef>
              <a:spcAft>
                <a:spcPts val="600"/>
              </a:spcAft>
              <a:buClr>
                <a:srgbClr val="4A66AC"/>
              </a:buClr>
              <a:buSzPct val="100000"/>
              <a:buFont typeface="+mj-lt"/>
              <a:buAutoNum type="alphaUcPeriod"/>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"Facility fee" means any fee charged or billed by a health care provider for outpatient services provided in a hospital-based facility or freestanding emergency facility that is intended to compensate the health care provider for the operational expenses of the health care provider, separate and distinct from a professional fee, and charged or billed regardless of how a health care service is provided. </a:t>
            </a:r>
          </a:p>
          <a:p>
            <a:pPr marL="457200" marR="0" lvl="0" indent="-457200" algn="l" defTabSz="914400" rtl="0" eaLnBrk="1" fontAlgn="auto" latinLnBrk="0" hangingPunct="1">
              <a:lnSpc>
                <a:spcPct val="100000"/>
              </a:lnSpc>
              <a:spcBef>
                <a:spcPts val="0"/>
              </a:spcBef>
              <a:spcAft>
                <a:spcPts val="600"/>
              </a:spcAft>
              <a:buClr>
                <a:srgbClr val="4A66AC"/>
              </a:buClr>
              <a:buSzPct val="100000"/>
              <a:buFont typeface="+mj-lt"/>
              <a:buAutoNum type="alphaUcPeriod"/>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"Health care provider" means a person, whether for profit or nonprofit, that furnishes bills or is paid for health care service delivery in the normal course of business. "Health care provider" includes, but is not limited to, a health system, hospital, hospital-based facility, freestanding emergency facility or urgent care clinic.</a:t>
            </a:r>
          </a:p>
          <a:p>
            <a:endParaRPr lang="en-US" dirty="0"/>
          </a:p>
        </p:txBody>
      </p:sp>
      <p:sp>
        <p:nvSpPr>
          <p:cNvPr id="4" name="Footer Placeholder 3">
            <a:extLst>
              <a:ext uri="{FF2B5EF4-FFF2-40B4-BE49-F238E27FC236}">
                <a16:creationId xmlns:a16="http://schemas.microsoft.com/office/drawing/2014/main" id="{36F59D39-E802-7B37-CD1C-12FC4B691281}"/>
              </a:ext>
            </a:extLst>
          </p:cNvPr>
          <p:cNvSpPr>
            <a:spLocks noGrp="1"/>
          </p:cNvSpPr>
          <p:nvPr>
            <p:ph type="ftr" sz="quarter" idx="11"/>
          </p:nvPr>
        </p:nvSpPr>
        <p:spPr/>
        <p:txBody>
          <a:bodyPr/>
          <a:lstStyle/>
          <a:p>
            <a:r>
              <a:rPr lang="en-US"/>
              <a:t>MHDO Board Meeting September 7, 2023</a:t>
            </a:r>
            <a:endParaRPr lang="en-US" dirty="0"/>
          </a:p>
        </p:txBody>
      </p:sp>
      <p:sp>
        <p:nvSpPr>
          <p:cNvPr id="5" name="Slide Number Placeholder 4">
            <a:extLst>
              <a:ext uri="{FF2B5EF4-FFF2-40B4-BE49-F238E27FC236}">
                <a16:creationId xmlns:a16="http://schemas.microsoft.com/office/drawing/2014/main" id="{FB44C2AA-41F7-AC3E-E09A-FBEF0F0D0E5C}"/>
              </a:ext>
            </a:extLst>
          </p:cNvPr>
          <p:cNvSpPr>
            <a:spLocks noGrp="1"/>
          </p:cNvSpPr>
          <p:nvPr>
            <p:ph type="sldNum" sz="quarter" idx="12"/>
          </p:nvPr>
        </p:nvSpPr>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3515252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ABA12-3489-4A1C-C510-07AD66C84F26}"/>
              </a:ext>
            </a:extLst>
          </p:cNvPr>
          <p:cNvSpPr>
            <a:spLocks noGrp="1"/>
          </p:cNvSpPr>
          <p:nvPr>
            <p:ph type="title"/>
          </p:nvPr>
        </p:nvSpPr>
        <p:spPr/>
        <p:txBody>
          <a:bodyPr/>
          <a:lstStyle/>
          <a:p>
            <a:r>
              <a:rPr lang="en-US" b="1" dirty="0"/>
              <a:t>Next Steps and Timeline</a:t>
            </a:r>
          </a:p>
        </p:txBody>
      </p:sp>
      <p:sp>
        <p:nvSpPr>
          <p:cNvPr id="3" name="Content Placeholder 2">
            <a:extLst>
              <a:ext uri="{FF2B5EF4-FFF2-40B4-BE49-F238E27FC236}">
                <a16:creationId xmlns:a16="http://schemas.microsoft.com/office/drawing/2014/main" id="{FE3C2DB3-2766-3EAC-948A-B3B6B86AFC02}"/>
              </a:ext>
            </a:extLst>
          </p:cNvPr>
          <p:cNvSpPr>
            <a:spLocks noGrp="1"/>
          </p:cNvSpPr>
          <p:nvPr>
            <p:ph idx="1"/>
          </p:nvPr>
        </p:nvSpPr>
        <p:spPr/>
        <p:txBody>
          <a:bodyPr/>
          <a:lstStyle/>
          <a:p>
            <a:pPr marL="434975" indent="-434975">
              <a:lnSpc>
                <a:spcPct val="100000"/>
              </a:lnSpc>
              <a:spcBef>
                <a:spcPts val="0"/>
              </a:spcBef>
              <a:spcAft>
                <a:spcPts val="600"/>
              </a:spcAft>
              <a:buFont typeface="Wingdings" panose="05000000000000000000" pitchFamily="2" charset="2"/>
              <a:buChar char="Ø"/>
            </a:pPr>
            <a:r>
              <a:rPr lang="en-US" sz="3600" dirty="0">
                <a:latin typeface="+mj-lt"/>
              </a:rPr>
              <a:t>Staff working on draft outline of report with goal to finalize by end of September 2023.</a:t>
            </a:r>
          </a:p>
          <a:p>
            <a:pPr marL="434975" indent="-434975">
              <a:lnSpc>
                <a:spcPct val="100000"/>
              </a:lnSpc>
              <a:spcBef>
                <a:spcPts val="0"/>
              </a:spcBef>
              <a:spcAft>
                <a:spcPts val="600"/>
              </a:spcAft>
              <a:buFont typeface="Wingdings" panose="05000000000000000000" pitchFamily="2" charset="2"/>
              <a:buChar char="Ø"/>
            </a:pPr>
            <a:r>
              <a:rPr lang="en-US" sz="3600" dirty="0">
                <a:latin typeface="+mj-lt"/>
              </a:rPr>
              <a:t>Law goes into effect October 25, 2023</a:t>
            </a:r>
          </a:p>
          <a:p>
            <a:pPr marL="434975" indent="-434975">
              <a:lnSpc>
                <a:spcPct val="100000"/>
              </a:lnSpc>
              <a:spcBef>
                <a:spcPts val="0"/>
              </a:spcBef>
              <a:spcAft>
                <a:spcPts val="600"/>
              </a:spcAft>
              <a:buFont typeface="Wingdings" panose="05000000000000000000" pitchFamily="2" charset="2"/>
              <a:buChar char="Ø"/>
            </a:pPr>
            <a:r>
              <a:rPr lang="en-US" sz="3600" dirty="0">
                <a:latin typeface="+mj-lt"/>
              </a:rPr>
              <a:t>Board reviews draft report in December 2023</a:t>
            </a:r>
          </a:p>
          <a:p>
            <a:pPr marL="434975" indent="-434975">
              <a:lnSpc>
                <a:spcPct val="100000"/>
              </a:lnSpc>
              <a:spcBef>
                <a:spcPts val="0"/>
              </a:spcBef>
              <a:spcAft>
                <a:spcPts val="600"/>
              </a:spcAft>
              <a:buFont typeface="Wingdings" panose="05000000000000000000" pitchFamily="2" charset="2"/>
              <a:buChar char="Ø"/>
            </a:pPr>
            <a:r>
              <a:rPr lang="en-US" sz="3600" dirty="0">
                <a:latin typeface="+mj-lt"/>
              </a:rPr>
              <a:t>Final Report (and website) released January 2024</a:t>
            </a:r>
          </a:p>
          <a:p>
            <a:pPr>
              <a:buFont typeface="Wingdings" panose="05000000000000000000" pitchFamily="2" charset="2"/>
              <a:buChar char="Ø"/>
            </a:pPr>
            <a:endParaRPr lang="en-US" sz="3600" dirty="0"/>
          </a:p>
          <a:p>
            <a:endParaRPr lang="en-US" dirty="0"/>
          </a:p>
        </p:txBody>
      </p:sp>
      <p:sp>
        <p:nvSpPr>
          <p:cNvPr id="4" name="Footer Placeholder 3">
            <a:extLst>
              <a:ext uri="{FF2B5EF4-FFF2-40B4-BE49-F238E27FC236}">
                <a16:creationId xmlns:a16="http://schemas.microsoft.com/office/drawing/2014/main" id="{E0C1F49F-8158-735E-B51F-EB11FE303CEB}"/>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5B870989-ACB5-6C7B-F723-8553623D83ED}"/>
              </a:ext>
            </a:extLst>
          </p:cNvPr>
          <p:cNvSpPr>
            <a:spLocks noGrp="1"/>
          </p:cNvSpPr>
          <p:nvPr>
            <p:ph type="sldNum" sz="quarter" idx="12"/>
          </p:nvPr>
        </p:nvSpPr>
        <p:spPr/>
        <p:txBody>
          <a:bodyPr/>
          <a:lstStyle/>
          <a:p>
            <a:fld id="{4CE482DC-2269-4F26-9D2A-7E44B1A4CD85}" type="slidenum">
              <a:rPr lang="en-US" smtClean="0"/>
              <a:pPr/>
              <a:t>14</a:t>
            </a:fld>
            <a:endParaRPr lang="en-US" dirty="0"/>
          </a:p>
        </p:txBody>
      </p:sp>
    </p:spTree>
    <p:extLst>
      <p:ext uri="{BB962C8B-B14F-4D97-AF65-F5344CB8AC3E}">
        <p14:creationId xmlns:p14="http://schemas.microsoft.com/office/powerpoint/2010/main" val="425761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EC76A-16FB-7D76-37A3-76F95D2A49E6}"/>
              </a:ext>
            </a:extLst>
          </p:cNvPr>
          <p:cNvSpPr>
            <a:spLocks noGrp="1"/>
          </p:cNvSpPr>
          <p:nvPr>
            <p:ph type="title"/>
          </p:nvPr>
        </p:nvSpPr>
        <p:spPr/>
        <p:txBody>
          <a:bodyPr>
            <a:normAutofit/>
          </a:bodyPr>
          <a:lstStyle/>
          <a:p>
            <a:pPr>
              <a:lnSpc>
                <a:spcPct val="100000"/>
              </a:lnSpc>
            </a:pPr>
            <a:r>
              <a:rPr lang="en-US" sz="2800" b="1" dirty="0">
                <a:effectLst/>
                <a:ea typeface="Calibri" panose="020F0502020204030204" pitchFamily="34" charset="0"/>
              </a:rPr>
              <a:t>Chapter 243, </a:t>
            </a:r>
            <a:r>
              <a:rPr lang="en-US" sz="2800" b="1" dirty="0">
                <a:solidFill>
                  <a:srgbClr val="333333"/>
                </a:solidFill>
                <a:effectLst/>
                <a:ea typeface="Calibri" panose="020F0502020204030204" pitchFamily="34" charset="0"/>
              </a:rPr>
              <a:t>Uniform Reporting System for Health Care Claims Data  Sets; and Chapter 247, Uniform Reporting System for Non-Claims Based Payments, and Other Supplemental Health Care Data Sets</a:t>
            </a:r>
            <a:endParaRPr lang="en-US" sz="2800" b="1" dirty="0"/>
          </a:p>
        </p:txBody>
      </p:sp>
      <p:sp>
        <p:nvSpPr>
          <p:cNvPr id="3" name="Content Placeholder 2">
            <a:extLst>
              <a:ext uri="{FF2B5EF4-FFF2-40B4-BE49-F238E27FC236}">
                <a16:creationId xmlns:a16="http://schemas.microsoft.com/office/drawing/2014/main" id="{044A4EC3-07E6-C4E6-9198-DAF47ECE1234}"/>
              </a:ext>
            </a:extLst>
          </p:cNvPr>
          <p:cNvSpPr>
            <a:spLocks noGrp="1"/>
          </p:cNvSpPr>
          <p:nvPr>
            <p:ph idx="1"/>
          </p:nvPr>
        </p:nvSpPr>
        <p:spPr/>
        <p:txBody>
          <a:bodyPr>
            <a:normAutofit lnSpcReduction="10000"/>
          </a:bodyPr>
          <a:lstStyle/>
          <a:p>
            <a:pPr marL="457200" indent="-457200">
              <a:lnSpc>
                <a:spcPct val="110000"/>
              </a:lnSpc>
              <a:spcBef>
                <a:spcPts val="0"/>
              </a:spcBef>
              <a:spcAft>
                <a:spcPts val="600"/>
              </a:spcAft>
              <a:buFont typeface="Wingdings" panose="05000000000000000000" pitchFamily="2" charset="2"/>
              <a:buChar char="Ø"/>
            </a:pPr>
            <a:r>
              <a:rPr lang="en-US" sz="3200" dirty="0">
                <a:latin typeface="+mj-lt"/>
              </a:rPr>
              <a:t>Public Hearing held August 3, 2023</a:t>
            </a:r>
          </a:p>
          <a:p>
            <a:pPr marL="457200" indent="-457200">
              <a:lnSpc>
                <a:spcPct val="110000"/>
              </a:lnSpc>
              <a:spcBef>
                <a:spcPts val="0"/>
              </a:spcBef>
              <a:spcAft>
                <a:spcPts val="600"/>
              </a:spcAft>
              <a:buFont typeface="Wingdings" panose="05000000000000000000" pitchFamily="2" charset="2"/>
              <a:buChar char="Ø"/>
            </a:pPr>
            <a:r>
              <a:rPr lang="en-US" sz="3200" dirty="0">
                <a:latin typeface="+mj-lt"/>
              </a:rPr>
              <a:t>Written comments received by August 14 deadline</a:t>
            </a:r>
          </a:p>
          <a:p>
            <a:pPr marL="457200" indent="-457200">
              <a:lnSpc>
                <a:spcPct val="110000"/>
              </a:lnSpc>
              <a:spcBef>
                <a:spcPts val="0"/>
              </a:spcBef>
              <a:spcAft>
                <a:spcPts val="600"/>
              </a:spcAft>
              <a:buFont typeface="Wingdings" panose="05000000000000000000" pitchFamily="2" charset="2"/>
              <a:buChar char="Ø"/>
            </a:pPr>
            <a:r>
              <a:rPr lang="en-US" sz="3200" dirty="0">
                <a:latin typeface="+mj-lt"/>
              </a:rPr>
              <a:t>Staff is working on responding to comments</a:t>
            </a:r>
          </a:p>
          <a:p>
            <a:pPr marL="457200" indent="-457200">
              <a:lnSpc>
                <a:spcPct val="110000"/>
              </a:lnSpc>
              <a:spcBef>
                <a:spcPts val="0"/>
              </a:spcBef>
              <a:spcAft>
                <a:spcPts val="600"/>
              </a:spcAft>
              <a:buFont typeface="Wingdings" panose="05000000000000000000" pitchFamily="2" charset="2"/>
              <a:buChar char="Ø"/>
            </a:pPr>
            <a:r>
              <a:rPr lang="en-US" sz="3200" dirty="0">
                <a:latin typeface="+mj-lt"/>
              </a:rPr>
              <a:t>Plan is to review comments, responses and recommendations for Ch. 243 and Ch. 247 with board at the November 2, or at a December 7th board meeting.  </a:t>
            </a:r>
          </a:p>
          <a:p>
            <a:pPr marL="457200" indent="-457200">
              <a:lnSpc>
                <a:spcPct val="110000"/>
              </a:lnSpc>
              <a:spcBef>
                <a:spcPts val="0"/>
              </a:spcBef>
              <a:spcAft>
                <a:spcPts val="600"/>
              </a:spcAft>
              <a:buFont typeface="Wingdings" panose="05000000000000000000" pitchFamily="2" charset="2"/>
              <a:buChar char="Ø"/>
            </a:pPr>
            <a:r>
              <a:rPr lang="en-US" sz="3200" dirty="0">
                <a:latin typeface="+mj-lt"/>
              </a:rPr>
              <a:t>Tentatively schedule a December 7</a:t>
            </a:r>
            <a:r>
              <a:rPr lang="en-US" sz="3200" baseline="30000" dirty="0">
                <a:latin typeface="+mj-lt"/>
              </a:rPr>
              <a:t>th</a:t>
            </a:r>
            <a:r>
              <a:rPr lang="en-US" sz="3200" dirty="0">
                <a:latin typeface="+mj-lt"/>
              </a:rPr>
              <a:t> board meeting</a:t>
            </a:r>
          </a:p>
        </p:txBody>
      </p:sp>
      <p:sp>
        <p:nvSpPr>
          <p:cNvPr id="4" name="Footer Placeholder 3">
            <a:extLst>
              <a:ext uri="{FF2B5EF4-FFF2-40B4-BE49-F238E27FC236}">
                <a16:creationId xmlns:a16="http://schemas.microsoft.com/office/drawing/2014/main" id="{D0BD09EE-8A85-E163-4DB1-31230C383535}"/>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28312C58-5DF8-5A7C-CEFE-AA29FCEBD3AA}"/>
              </a:ext>
            </a:extLst>
          </p:cNvPr>
          <p:cNvSpPr>
            <a:spLocks noGrp="1"/>
          </p:cNvSpPr>
          <p:nvPr>
            <p:ph type="sldNum" sz="quarter" idx="12"/>
          </p:nvPr>
        </p:nvSpPr>
        <p:spPr/>
        <p:txBody>
          <a:bodyPr/>
          <a:lstStyle/>
          <a:p>
            <a:fld id="{4CE482DC-2269-4F26-9D2A-7E44B1A4CD85}" type="slidenum">
              <a:rPr lang="en-US" smtClean="0"/>
              <a:pPr/>
              <a:t>15</a:t>
            </a:fld>
            <a:endParaRPr lang="en-US" dirty="0"/>
          </a:p>
        </p:txBody>
      </p:sp>
    </p:spTree>
    <p:extLst>
      <p:ext uri="{BB962C8B-B14F-4D97-AF65-F5344CB8AC3E}">
        <p14:creationId xmlns:p14="http://schemas.microsoft.com/office/powerpoint/2010/main" val="2465112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219B9-D412-3632-5A93-014031131225}"/>
              </a:ext>
            </a:extLst>
          </p:cNvPr>
          <p:cNvSpPr>
            <a:spLocks noGrp="1"/>
          </p:cNvSpPr>
          <p:nvPr>
            <p:ph type="title"/>
          </p:nvPr>
        </p:nvSpPr>
        <p:spPr/>
        <p:txBody>
          <a:bodyPr/>
          <a:lstStyle/>
          <a:p>
            <a:r>
              <a:rPr lang="en-US" b="1" dirty="0"/>
              <a:t>CompareMaine 12.0-Highlights</a:t>
            </a:r>
          </a:p>
        </p:txBody>
      </p:sp>
      <p:sp>
        <p:nvSpPr>
          <p:cNvPr id="3" name="Content Placeholder 2">
            <a:extLst>
              <a:ext uri="{FF2B5EF4-FFF2-40B4-BE49-F238E27FC236}">
                <a16:creationId xmlns:a16="http://schemas.microsoft.com/office/drawing/2014/main" id="{44A5FAAD-9C37-0789-EDCC-8C8C2B4B17EF}"/>
              </a:ext>
            </a:extLst>
          </p:cNvPr>
          <p:cNvSpPr>
            <a:spLocks noGrp="1"/>
          </p:cNvSpPr>
          <p:nvPr>
            <p:ph idx="1"/>
          </p:nvPr>
        </p:nvSpPr>
        <p:spPr/>
        <p:txBody>
          <a:bodyPr>
            <a:normAutofit/>
          </a:bodyPr>
          <a:lstStyle/>
          <a:p>
            <a:pPr marL="0" indent="0">
              <a:buNone/>
            </a:pPr>
            <a:r>
              <a:rPr lang="en-US" sz="3200" dirty="0">
                <a:solidFill>
                  <a:schemeClr val="tx1"/>
                </a:solidFill>
                <a:latin typeface="+mj-lt"/>
              </a:rPr>
              <a:t>Anticipated Release Date:  December 2023</a:t>
            </a:r>
          </a:p>
          <a:p>
            <a:pPr marL="0" indent="0">
              <a:buNone/>
            </a:pPr>
            <a:r>
              <a:rPr lang="en-US" sz="3200" dirty="0">
                <a:solidFill>
                  <a:schemeClr val="tx1"/>
                </a:solidFill>
                <a:latin typeface="+mj-lt"/>
              </a:rPr>
              <a:t>Payment Data Updated: </a:t>
            </a:r>
            <a:r>
              <a:rPr lang="en-US" sz="3200" dirty="0">
                <a:solidFill>
                  <a:schemeClr val="tx1"/>
                </a:solidFill>
                <a:effectLst/>
                <a:latin typeface="+mj-lt"/>
                <a:ea typeface="Times New Roman" panose="02020603050405020304" pitchFamily="18" charset="0"/>
                <a:cs typeface="Times New Roman" panose="02020603050405020304" pitchFamily="18" charset="0"/>
              </a:rPr>
              <a:t>April 1, 2022 – March 31, 2023</a:t>
            </a:r>
          </a:p>
          <a:p>
            <a:pPr marL="0" indent="0">
              <a:buNone/>
            </a:pPr>
            <a:r>
              <a:rPr lang="en-US" sz="3200" dirty="0">
                <a:solidFill>
                  <a:schemeClr val="tx1"/>
                </a:solidFill>
                <a:latin typeface="+mj-lt"/>
                <a:cs typeface="Times New Roman" panose="02020603050405020304" pitchFamily="18" charset="0"/>
              </a:rPr>
              <a:t>Quality Data Updated:  Based on most current data available</a:t>
            </a:r>
          </a:p>
          <a:p>
            <a:pPr marL="0" indent="0">
              <a:buNone/>
            </a:pPr>
            <a:r>
              <a:rPr lang="en-US" sz="3200" dirty="0">
                <a:solidFill>
                  <a:schemeClr val="tx1"/>
                </a:solidFill>
                <a:latin typeface="+mj-lt"/>
              </a:rPr>
              <a:t>Adding </a:t>
            </a:r>
            <a:r>
              <a:rPr lang="en-US" sz="3200" dirty="0">
                <a:solidFill>
                  <a:schemeClr val="tx1"/>
                </a:solidFill>
                <a:effectLst/>
                <a:latin typeface="+mj-lt"/>
                <a:ea typeface="Times New Roman" panose="02020603050405020304" pitchFamily="18" charset="0"/>
                <a:cs typeface="Times New Roman" panose="02020603050405020304" pitchFamily="18" charset="0"/>
              </a:rPr>
              <a:t>Overall Hospital Quality Five Star Rating </a:t>
            </a:r>
          </a:p>
          <a:p>
            <a:pPr marL="0" indent="0">
              <a:buNone/>
            </a:pPr>
            <a:r>
              <a:rPr lang="en-US" sz="3200" dirty="0">
                <a:solidFill>
                  <a:schemeClr val="tx1"/>
                </a:solidFill>
                <a:latin typeface="+mj-lt"/>
                <a:cs typeface="Times New Roman" panose="02020603050405020304" pitchFamily="18" charset="0"/>
              </a:rPr>
              <a:t>Methodology Enhancements has been focus </a:t>
            </a:r>
            <a:endParaRPr lang="en-US" sz="3200" dirty="0">
              <a:solidFill>
                <a:schemeClr val="tx1"/>
              </a:solidFill>
              <a:latin typeface="+mj-lt"/>
            </a:endParaRPr>
          </a:p>
        </p:txBody>
      </p:sp>
      <p:sp>
        <p:nvSpPr>
          <p:cNvPr id="4" name="Footer Placeholder 3">
            <a:extLst>
              <a:ext uri="{FF2B5EF4-FFF2-40B4-BE49-F238E27FC236}">
                <a16:creationId xmlns:a16="http://schemas.microsoft.com/office/drawing/2014/main" id="{AFEFF545-C87D-367F-749A-2C37E13AF906}"/>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46773320-5331-C68F-8478-09C0008B4235}"/>
              </a:ext>
            </a:extLst>
          </p:cNvPr>
          <p:cNvSpPr>
            <a:spLocks noGrp="1"/>
          </p:cNvSpPr>
          <p:nvPr>
            <p:ph type="sldNum" sz="quarter" idx="12"/>
          </p:nvPr>
        </p:nvSpPr>
        <p:spPr/>
        <p:txBody>
          <a:bodyPr/>
          <a:lstStyle/>
          <a:p>
            <a:fld id="{4CE482DC-2269-4F26-9D2A-7E44B1A4CD85}" type="slidenum">
              <a:rPr lang="en-US" smtClean="0"/>
              <a:pPr/>
              <a:t>16</a:t>
            </a:fld>
            <a:endParaRPr lang="en-US" dirty="0"/>
          </a:p>
        </p:txBody>
      </p:sp>
    </p:spTree>
    <p:extLst>
      <p:ext uri="{BB962C8B-B14F-4D97-AF65-F5344CB8AC3E}">
        <p14:creationId xmlns:p14="http://schemas.microsoft.com/office/powerpoint/2010/main" val="4254813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4FBDE-132D-705E-CBE1-A03B40FEF623}"/>
              </a:ext>
            </a:extLst>
          </p:cNvPr>
          <p:cNvSpPr>
            <a:spLocks noGrp="1"/>
          </p:cNvSpPr>
          <p:nvPr>
            <p:ph type="title"/>
          </p:nvPr>
        </p:nvSpPr>
        <p:spPr/>
        <p:txBody>
          <a:bodyPr/>
          <a:lstStyle/>
          <a:p>
            <a:r>
              <a:rPr lang="en-US" dirty="0"/>
              <a:t>CompareMaine 12.0</a:t>
            </a:r>
          </a:p>
        </p:txBody>
      </p:sp>
      <p:sp>
        <p:nvSpPr>
          <p:cNvPr id="3" name="Content Placeholder 2">
            <a:extLst>
              <a:ext uri="{FF2B5EF4-FFF2-40B4-BE49-F238E27FC236}">
                <a16:creationId xmlns:a16="http://schemas.microsoft.com/office/drawing/2014/main" id="{85D95D65-2571-B5FD-AB7A-B3FBE311DA2F}"/>
              </a:ext>
            </a:extLst>
          </p:cNvPr>
          <p:cNvSpPr>
            <a:spLocks noGrp="1"/>
          </p:cNvSpPr>
          <p:nvPr>
            <p:ph idx="1"/>
          </p:nvPr>
        </p:nvSpPr>
        <p:spPr>
          <a:xfrm>
            <a:off x="600131" y="2048692"/>
            <a:ext cx="10115202" cy="3829279"/>
          </a:xfrm>
        </p:spPr>
        <p:txBody>
          <a:bodyPr/>
          <a:lstStyle/>
          <a:p>
            <a:pPr marL="0" marR="0" indent="0">
              <a:spcBef>
                <a:spcPts val="0"/>
              </a:spcBef>
              <a:spcAft>
                <a:spcPts val="0"/>
              </a:spcAft>
              <a:buNone/>
            </a:pPr>
            <a:r>
              <a:rPr lang="en-US" sz="1800" dirty="0">
                <a:effectLst/>
                <a:latin typeface="Calibri" panose="020F0502020204030204" pitchFamily="34" charset="0"/>
                <a:ea typeface="Times New Roman" panose="02020603050405020304" pitchFamily="18" charset="0"/>
              </a:rPr>
              <a:t>The 5 star rating is a weighted composite measure of Maine hospitals' overall performance across 47 quality</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ea typeface="Times New Roman" panose="02020603050405020304" pitchFamily="18" charset="0"/>
              </a:rPr>
              <a:t>measures calculated by CMS including:</a:t>
            </a:r>
            <a:endParaRPr lang="en-US" sz="1800" dirty="0">
              <a:latin typeface="Calibri" panose="020F0502020204030204" pitchFamily="34" charset="0"/>
              <a:ea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Times New Roman" panose="02020603050405020304" pitchFamily="18" charset="0"/>
              </a:rPr>
              <a:t>		Mortality (7 measures), </a:t>
            </a:r>
            <a:endParaRPr lang="en-US" sz="1800" dirty="0">
              <a:effectLst/>
              <a:latin typeface="Calibri" panose="020F0502020204030204" pitchFamily="34" charset="0"/>
              <a:ea typeface="Calibri" panose="020F0502020204030204" pitchFamily="34" charset="0"/>
            </a:endParaRPr>
          </a:p>
          <a:p>
            <a:pPr marL="0" marR="0" lvl="0" indent="0">
              <a:spcBef>
                <a:spcPts val="0"/>
              </a:spcBef>
              <a:spcAft>
                <a:spcPts val="0"/>
              </a:spcAft>
              <a:buSzPts val="1000"/>
              <a:buNone/>
              <a:tabLst>
                <a:tab pos="457200" algn="l"/>
              </a:tabLst>
            </a:pPr>
            <a:r>
              <a:rPr lang="en-US" sz="1800" dirty="0">
                <a:effectLst/>
                <a:latin typeface="Calibri" panose="020F0502020204030204" pitchFamily="34" charset="0"/>
                <a:ea typeface="Times New Roman" panose="02020603050405020304" pitchFamily="18" charset="0"/>
              </a:rPr>
              <a:t>			Safety of care (8 measures including HAIs and composite of complications), </a:t>
            </a:r>
            <a:endParaRPr lang="en-US" sz="1800" dirty="0">
              <a:latin typeface="Calibri" panose="020F0502020204030204" pitchFamily="34" charset="0"/>
              <a:ea typeface="Times New Roman" panose="02020603050405020304" pitchFamily="18" charset="0"/>
            </a:endParaRPr>
          </a:p>
          <a:p>
            <a:pPr marL="0" marR="0" lvl="0" indent="0">
              <a:spcBef>
                <a:spcPts val="0"/>
              </a:spcBef>
              <a:spcAft>
                <a:spcPts val="0"/>
              </a:spcAft>
              <a:buSzPts val="1000"/>
              <a:buNone/>
              <a:tabLst>
                <a:tab pos="457200" algn="l"/>
              </a:tabLst>
            </a:pPr>
            <a:r>
              <a:rPr lang="en-US" sz="1800" dirty="0">
                <a:effectLst/>
                <a:latin typeface="Calibri" panose="020F0502020204030204" pitchFamily="34" charset="0"/>
                <a:ea typeface="Times New Roman" panose="02020603050405020304" pitchFamily="18" charset="0"/>
              </a:rPr>
              <a:t>			Readmission (11 measures), </a:t>
            </a:r>
            <a:endParaRPr lang="en-US" sz="1800" dirty="0">
              <a:effectLst/>
              <a:latin typeface="Calibri" panose="020F0502020204030204" pitchFamily="34" charset="0"/>
              <a:ea typeface="Calibri" panose="020F0502020204030204" pitchFamily="34" charset="0"/>
            </a:endParaRPr>
          </a:p>
          <a:p>
            <a:pPr marL="0" marR="0" lvl="0" indent="0">
              <a:spcBef>
                <a:spcPts val="0"/>
              </a:spcBef>
              <a:spcAft>
                <a:spcPts val="0"/>
              </a:spcAft>
              <a:buSzPts val="1000"/>
              <a:buNone/>
              <a:tabLst>
                <a:tab pos="457200" algn="l"/>
              </a:tabLst>
            </a:pPr>
            <a:r>
              <a:rPr lang="en-US" sz="1800" dirty="0">
                <a:effectLst/>
                <a:latin typeface="Calibri" panose="020F0502020204030204" pitchFamily="34" charset="0"/>
                <a:ea typeface="Times New Roman" panose="02020603050405020304" pitchFamily="18" charset="0"/>
              </a:rPr>
              <a:t>			Patient experience (8 measures), </a:t>
            </a:r>
            <a:endParaRPr lang="en-US" sz="1800" dirty="0">
              <a:effectLst/>
              <a:latin typeface="Calibri" panose="020F0502020204030204" pitchFamily="34" charset="0"/>
              <a:ea typeface="Calibri" panose="020F0502020204030204" pitchFamily="34" charset="0"/>
            </a:endParaRPr>
          </a:p>
          <a:p>
            <a:pPr marL="0" marR="0" lvl="0" indent="0">
              <a:spcBef>
                <a:spcPts val="0"/>
              </a:spcBef>
              <a:spcAft>
                <a:spcPts val="0"/>
              </a:spcAft>
              <a:buSzPts val="1000"/>
              <a:buNone/>
              <a:tabLst>
                <a:tab pos="457200" algn="l"/>
              </a:tabLst>
            </a:pPr>
            <a:r>
              <a:rPr lang="en-US" sz="1800" dirty="0">
                <a:effectLst/>
                <a:latin typeface="Calibri" panose="020F0502020204030204" pitchFamily="34" charset="0"/>
                <a:ea typeface="Times New Roman" panose="02020603050405020304" pitchFamily="18" charset="0"/>
              </a:rPr>
              <a:t>			Timely and efficient care (11 measures) </a:t>
            </a:r>
          </a:p>
          <a:p>
            <a:pPr marL="0" marR="0" lvl="0" indent="0">
              <a:spcBef>
                <a:spcPts val="0"/>
              </a:spcBef>
              <a:spcAft>
                <a:spcPts val="0"/>
              </a:spcAft>
              <a:buSzPts val="1000"/>
              <a:buNone/>
              <a:tabLst>
                <a:tab pos="457200" algn="l"/>
              </a:tabLst>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ea typeface="Times New Roman" panose="02020603050405020304" pitchFamily="18" charset="0"/>
              </a:rPr>
              <a:t>This rating is the measure CMS uses for consumers to compare providers on its CareCompare site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latin typeface="Calibri" panose="020F0502020204030204" pitchFamily="34" charset="0"/>
              <a:ea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Times New Roman" panose="02020603050405020304" pitchFamily="18" charset="0"/>
              </a:rPr>
              <a:t>In 2021, 28 of 33 Maine hospitals had a 5 star rating on CMS CareCompare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Times New Roman" panose="02020603050405020304" pitchFamily="18" charset="0"/>
              </a:rPr>
              <a:t>Relative to the national average, there is variability among Maine hospitals ranging from 2 stars to 5 stars with a mean of 3.3</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48CEE048-950D-FDE0-4A7C-0FFA3F9A52FD}"/>
              </a:ext>
            </a:extLst>
          </p:cNvPr>
          <p:cNvSpPr>
            <a:spLocks noGrp="1"/>
          </p:cNvSpPr>
          <p:nvPr>
            <p:ph type="ftr" sz="quarter" idx="11"/>
          </p:nvPr>
        </p:nvSpPr>
        <p:spPr/>
        <p:txBody>
          <a:bodyPr/>
          <a:lstStyle/>
          <a:p>
            <a:r>
              <a:rPr lang="en-US"/>
              <a:t>MHDO Board Meeting September 7, 2023</a:t>
            </a:r>
            <a:endParaRPr lang="en-US" dirty="0"/>
          </a:p>
        </p:txBody>
      </p:sp>
      <p:sp>
        <p:nvSpPr>
          <p:cNvPr id="5" name="Slide Number Placeholder 4">
            <a:extLst>
              <a:ext uri="{FF2B5EF4-FFF2-40B4-BE49-F238E27FC236}">
                <a16:creationId xmlns:a16="http://schemas.microsoft.com/office/drawing/2014/main" id="{68EF74A7-4AB3-9BCB-8C8A-FE74EA5BA386}"/>
              </a:ext>
            </a:extLst>
          </p:cNvPr>
          <p:cNvSpPr>
            <a:spLocks noGrp="1"/>
          </p:cNvSpPr>
          <p:nvPr>
            <p:ph type="sldNum" sz="quarter" idx="12"/>
          </p:nvPr>
        </p:nvSpPr>
        <p:spPr/>
        <p:txBody>
          <a:bodyPr/>
          <a:lstStyle/>
          <a:p>
            <a:fld id="{4CE482DC-2269-4F26-9D2A-7E44B1A4CD85}" type="slidenum">
              <a:rPr lang="en-US" smtClean="0"/>
              <a:pPr/>
              <a:t>17</a:t>
            </a:fld>
            <a:endParaRPr lang="en-US" dirty="0"/>
          </a:p>
        </p:txBody>
      </p:sp>
    </p:spTree>
    <p:extLst>
      <p:ext uri="{BB962C8B-B14F-4D97-AF65-F5344CB8AC3E}">
        <p14:creationId xmlns:p14="http://schemas.microsoft.com/office/powerpoint/2010/main" val="3158961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a:xfrm>
            <a:off x="1097279" y="286604"/>
            <a:ext cx="10115203" cy="1437694"/>
          </a:xfrm>
        </p:spPr>
        <p:txBody>
          <a:bodyPr/>
          <a:lstStyle/>
          <a:p>
            <a:pPr algn="ctr"/>
            <a:r>
              <a:rPr lang="en-US" b="1" dirty="0"/>
              <a:t>Key Activities</a:t>
            </a:r>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1993457"/>
            <a:ext cx="10115202" cy="4043450"/>
          </a:xfrm>
        </p:spPr>
        <p:txBody>
          <a:bodyPr>
            <a:noAutofit/>
          </a:bodyPr>
          <a:lstStyle/>
          <a:p>
            <a:pPr marL="460375" indent="-460375">
              <a:lnSpc>
                <a:spcPct val="100000"/>
              </a:lnSpc>
              <a:spcBef>
                <a:spcPts val="0"/>
              </a:spcBef>
              <a:spcAft>
                <a:spcPts val="600"/>
              </a:spcAft>
              <a:buFont typeface="Wingdings" panose="05000000000000000000" pitchFamily="2" charset="2"/>
              <a:buChar char="§"/>
            </a:pPr>
            <a:r>
              <a:rPr lang="en-US" sz="2800" dirty="0"/>
              <a:t>Developing annual report on rate of healthcare associated infections in the State of Maine </a:t>
            </a:r>
          </a:p>
          <a:p>
            <a:pPr marL="460375" indent="-460375">
              <a:lnSpc>
                <a:spcPct val="100000"/>
              </a:lnSpc>
              <a:spcBef>
                <a:spcPts val="0"/>
              </a:spcBef>
              <a:spcAft>
                <a:spcPts val="600"/>
              </a:spcAft>
              <a:buFont typeface="Wingdings" panose="05000000000000000000" pitchFamily="2" charset="2"/>
              <a:buChar char="§"/>
            </a:pPr>
            <a:r>
              <a:rPr lang="en-US" sz="2800" dirty="0"/>
              <a:t>Working with MHDO on updating the quality data on CompareMaine</a:t>
            </a:r>
          </a:p>
          <a:p>
            <a:pPr marL="460375" indent="-460375">
              <a:lnSpc>
                <a:spcPct val="100000"/>
              </a:lnSpc>
              <a:spcBef>
                <a:spcPts val="0"/>
              </a:spcBef>
              <a:spcAft>
                <a:spcPts val="600"/>
              </a:spcAft>
              <a:buFont typeface="Wingdings" panose="05000000000000000000" pitchFamily="2" charset="2"/>
              <a:buChar char="§"/>
            </a:pPr>
            <a:r>
              <a:rPr lang="en-US" sz="2800" dirty="0"/>
              <a:t> Working on Project First Line Deliverables</a:t>
            </a:r>
          </a:p>
          <a:p>
            <a:pPr marL="460375" indent="-460375">
              <a:lnSpc>
                <a:spcPct val="100000"/>
              </a:lnSpc>
              <a:spcBef>
                <a:spcPts val="0"/>
              </a:spcBef>
              <a:spcAft>
                <a:spcPts val="600"/>
              </a:spcAft>
              <a:buFont typeface="Wingdings" panose="05000000000000000000" pitchFamily="2" charset="2"/>
              <a:buChar char="§"/>
            </a:pPr>
            <a:r>
              <a:rPr lang="en-US" sz="2800" dirty="0"/>
              <a:t>Drafting annual primary care spending report</a:t>
            </a:r>
          </a:p>
          <a:p>
            <a:pPr marL="460375" indent="-460375">
              <a:lnSpc>
                <a:spcPct val="100000"/>
              </a:lnSpc>
              <a:spcBef>
                <a:spcPts val="0"/>
              </a:spcBef>
              <a:spcAft>
                <a:spcPts val="600"/>
              </a:spcAft>
              <a:buFont typeface="Wingdings" panose="05000000000000000000" pitchFamily="2" charset="2"/>
              <a:buChar char="§"/>
            </a:pPr>
            <a:r>
              <a:rPr lang="en-US" sz="2800" dirty="0"/>
              <a:t>Drafting annual behavioral health care spending report</a:t>
            </a:r>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September 7, 2023</a:t>
            </a:r>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356" y="300601"/>
            <a:ext cx="3848100" cy="70485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4">
            <a:extLst>
              <a:ext uri="{FF2B5EF4-FFF2-40B4-BE49-F238E27FC236}">
                <a16:creationId xmlns:a16="http://schemas.microsoft.com/office/drawing/2014/main" id="{B8127ADB-F351-41CD-9C32-CD748FF39126}"/>
              </a:ext>
            </a:extLst>
          </p:cNvPr>
          <p:cNvSpPr>
            <a:spLocks noGrp="1"/>
          </p:cNvSpPr>
          <p:nvPr>
            <p:ph type="sldNum" sz="quarter" idx="12"/>
          </p:nvPr>
        </p:nvSpPr>
        <p:spPr>
          <a:xfrm>
            <a:off x="9900458" y="6459785"/>
            <a:ext cx="1312025" cy="365125"/>
          </a:xfrm>
        </p:spPr>
        <p:txBody>
          <a:bodyPr/>
          <a:lstStyle/>
          <a:p>
            <a:fld id="{4CE482DC-2269-4F26-9D2A-7E44B1A4CD85}" type="slidenum">
              <a:rPr lang="en-US" smtClean="0"/>
              <a:pPr/>
              <a:t>18</a:t>
            </a:fld>
            <a:endParaRPr lang="en-US" dirty="0"/>
          </a:p>
        </p:txBody>
      </p:sp>
    </p:spTree>
    <p:extLst>
      <p:ext uri="{BB962C8B-B14F-4D97-AF65-F5344CB8AC3E}">
        <p14:creationId xmlns:p14="http://schemas.microsoft.com/office/powerpoint/2010/main" val="308660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71CD1-0CA4-4BEF-AF45-F82344A1D9AA}"/>
              </a:ext>
            </a:extLst>
          </p:cNvPr>
          <p:cNvSpPr>
            <a:spLocks noGrp="1"/>
          </p:cNvSpPr>
          <p:nvPr>
            <p:ph type="title"/>
          </p:nvPr>
        </p:nvSpPr>
        <p:spPr>
          <a:xfrm>
            <a:off x="1174283" y="876300"/>
            <a:ext cx="10038200" cy="861060"/>
          </a:xfrm>
        </p:spPr>
        <p:txBody>
          <a:bodyPr>
            <a:normAutofit fontScale="90000"/>
          </a:bodyPr>
          <a:lstStyle/>
          <a:p>
            <a:br>
              <a:rPr lang="en-US" sz="2700" b="1" dirty="0">
                <a:latin typeface="+mn-lt"/>
              </a:rPr>
            </a:br>
            <a:br>
              <a:rPr lang="en-US" sz="2700" b="1" dirty="0">
                <a:latin typeface="+mn-lt"/>
              </a:rPr>
            </a:br>
            <a:br>
              <a:rPr lang="en-US" sz="2700" b="1" dirty="0">
                <a:latin typeface="+mn-lt"/>
              </a:rPr>
            </a:br>
            <a:br>
              <a:rPr lang="en-US" sz="3600" b="1" dirty="0">
                <a:latin typeface="+mn-lt"/>
              </a:rPr>
            </a:br>
            <a:br>
              <a:rPr lang="en-US" sz="3600" b="1" dirty="0">
                <a:latin typeface="+mn-lt"/>
              </a:rPr>
            </a:br>
            <a:r>
              <a:rPr lang="en-US" sz="3100" b="1" dirty="0">
                <a:latin typeface="+mn-lt"/>
              </a:rPr>
              <a:t>Rule Chapter 100, </a:t>
            </a:r>
            <a:r>
              <a:rPr lang="en-US" sz="3100" b="1" i="1" dirty="0">
                <a:effectLst/>
                <a:latin typeface="Calibri" panose="020F0502020204030204" pitchFamily="34" charset="0"/>
                <a:ea typeface="Times New Roman" panose="02020603050405020304" pitchFamily="18" charset="0"/>
              </a:rPr>
              <a:t>Enforcement Procedures </a:t>
            </a:r>
            <a:r>
              <a:rPr lang="en-US" sz="3100" b="1" i="1" dirty="0">
                <a:effectLst/>
                <a:latin typeface="+mn-lt"/>
                <a:ea typeface="Calibri" panose="020F0502020204030204" pitchFamily="34" charset="0"/>
              </a:rPr>
              <a:t>- Major Substantive Rule</a:t>
            </a:r>
            <a:endParaRPr lang="en-US" sz="3100" b="1" dirty="0"/>
          </a:p>
        </p:txBody>
      </p:sp>
      <p:sp>
        <p:nvSpPr>
          <p:cNvPr id="3" name="Content Placeholder 2">
            <a:extLst>
              <a:ext uri="{FF2B5EF4-FFF2-40B4-BE49-F238E27FC236}">
                <a16:creationId xmlns:a16="http://schemas.microsoft.com/office/drawing/2014/main" id="{0B5792A9-BAD7-49FE-AA9F-B083B1EDF0ED}"/>
              </a:ext>
            </a:extLst>
          </p:cNvPr>
          <p:cNvSpPr>
            <a:spLocks noGrp="1"/>
          </p:cNvSpPr>
          <p:nvPr>
            <p:ph idx="1"/>
          </p:nvPr>
        </p:nvSpPr>
        <p:spPr>
          <a:xfrm>
            <a:off x="1174284" y="2009669"/>
            <a:ext cx="10038200" cy="3829279"/>
          </a:xfrm>
        </p:spPr>
        <p:txBody>
          <a:bodyPr>
            <a:normAutofit fontScale="92500" lnSpcReduction="10000"/>
          </a:bodyPr>
          <a:lstStyle/>
          <a:p>
            <a:pPr marL="0" indent="0">
              <a:buNone/>
            </a:pPr>
            <a:r>
              <a:rPr lang="en-US" sz="2800" dirty="0"/>
              <a:t>December 1, 2022 - MHDO Board votes to provisionally adopt the changes to Chapter 100, </a:t>
            </a:r>
            <a:r>
              <a:rPr lang="en-US" sz="2800" i="1" dirty="0"/>
              <a:t>Enforcement Procedures</a:t>
            </a:r>
            <a:r>
              <a:rPr lang="en-US" sz="2800" dirty="0"/>
              <a:t>, as proposed.  </a:t>
            </a:r>
          </a:p>
          <a:p>
            <a:pPr marL="0" indent="0">
              <a:buNone/>
            </a:pPr>
            <a:r>
              <a:rPr lang="en-US" sz="2800" dirty="0"/>
              <a:t>The proposed changes to Chapter 100 became LD 418, </a:t>
            </a:r>
            <a:r>
              <a:rPr lang="en-US" sz="2800" i="1" dirty="0"/>
              <a:t>Resolve, Regarding Legislative Review of Portions of Chapter 100, Enforcement Procedures, a Major Substantive Rule of the Maine Health Data Organization.</a:t>
            </a:r>
          </a:p>
          <a:p>
            <a:pPr marL="0" indent="0">
              <a:buNone/>
            </a:pPr>
            <a:r>
              <a:rPr lang="en-US" sz="2800" dirty="0">
                <a:solidFill>
                  <a:srgbClr val="000000"/>
                </a:solidFill>
                <a:effectLst/>
                <a:latin typeface="Calibri" panose="020F0502020204030204" pitchFamily="34" charset="0"/>
                <a:ea typeface="Calibri" panose="020F0502020204030204" pitchFamily="34" charset="0"/>
              </a:rPr>
              <a:t>Legislature adjourns without acting on LD 418.  MHDO board has the authority to vote on final adoption within 60 days of adjournment.</a:t>
            </a:r>
          </a:p>
          <a:p>
            <a:pPr marL="0" indent="0">
              <a:buNone/>
            </a:pPr>
            <a:r>
              <a:rPr lang="en-US" sz="2800" b="1" dirty="0"/>
              <a:t>Recommendation:  </a:t>
            </a:r>
            <a:r>
              <a:rPr lang="en-US" sz="2800" dirty="0"/>
              <a:t>Board vote in favor of final adoption of rule </a:t>
            </a:r>
            <a:r>
              <a:rPr lang="en-US" sz="2800" dirty="0">
                <a:solidFill>
                  <a:schemeClr val="tx1"/>
                </a:solidFill>
              </a:rPr>
              <a:t>C</a:t>
            </a:r>
            <a:r>
              <a:rPr lang="en-US" sz="2800" dirty="0"/>
              <a:t>hapter 100, </a:t>
            </a:r>
            <a:r>
              <a:rPr lang="en-US" sz="2800" i="1" dirty="0"/>
              <a:t>Enforcement Procedures</a:t>
            </a:r>
            <a:r>
              <a:rPr lang="en-US" sz="2800" dirty="0"/>
              <a:t>; and to authorize Karynlee to sign the MAPA 1 form.</a:t>
            </a:r>
          </a:p>
          <a:p>
            <a:pPr>
              <a:buFont typeface="Wingdings" panose="05000000000000000000" pitchFamily="2" charset="2"/>
              <a:buChar char="Ø"/>
            </a:pPr>
            <a:endParaRPr lang="en-US" sz="4000" i="1" dirty="0">
              <a:solidFill>
                <a:srgbClr val="000000"/>
              </a:solidFill>
              <a:latin typeface="Calibri" panose="020F0502020204030204" pitchFamily="34" charset="0"/>
            </a:endParaRPr>
          </a:p>
          <a:p>
            <a:pPr marL="231775" indent="-231775">
              <a:lnSpc>
                <a:spcPct val="110000"/>
              </a:lnSpc>
              <a:spcBef>
                <a:spcPts val="0"/>
              </a:spcBef>
              <a:spcAft>
                <a:spcPts val="0"/>
              </a:spcAft>
              <a:buFont typeface="Wingdings" panose="05000000000000000000" pitchFamily="2" charset="2"/>
              <a:buChar char="§"/>
            </a:pPr>
            <a:endParaRPr lang="en-US" dirty="0">
              <a:solidFill>
                <a:schemeClr val="tx1"/>
              </a:solidFill>
            </a:endParaRPr>
          </a:p>
        </p:txBody>
      </p:sp>
      <p:sp>
        <p:nvSpPr>
          <p:cNvPr id="4" name="Footer Placeholder 3">
            <a:extLst>
              <a:ext uri="{FF2B5EF4-FFF2-40B4-BE49-F238E27FC236}">
                <a16:creationId xmlns:a16="http://schemas.microsoft.com/office/drawing/2014/main" id="{3DBA6849-44AD-434F-9348-0B6D5D995AD9}"/>
              </a:ext>
            </a:extLst>
          </p:cNvPr>
          <p:cNvSpPr>
            <a:spLocks noGrp="1"/>
          </p:cNvSpPr>
          <p:nvPr>
            <p:ph type="ftr" sz="quarter" idx="11"/>
          </p:nvPr>
        </p:nvSpPr>
        <p:spPr/>
        <p:txBody>
          <a:bodyPr/>
          <a:lstStyle/>
          <a:p>
            <a:r>
              <a:rPr lang="en-US"/>
              <a:t>MHDO Board Meeting September 7, 2023</a:t>
            </a:r>
            <a:endParaRPr lang="en-US" dirty="0"/>
          </a:p>
        </p:txBody>
      </p:sp>
      <p:sp>
        <p:nvSpPr>
          <p:cNvPr id="5" name="Slide Number Placeholder 4">
            <a:extLst>
              <a:ext uri="{FF2B5EF4-FFF2-40B4-BE49-F238E27FC236}">
                <a16:creationId xmlns:a16="http://schemas.microsoft.com/office/drawing/2014/main" id="{A995E80A-91CF-430B-A508-26D9F611928F}"/>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131133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9812A-4D15-2255-9C12-5ABA9EAB0140}"/>
              </a:ext>
            </a:extLst>
          </p:cNvPr>
          <p:cNvSpPr>
            <a:spLocks noGrp="1"/>
          </p:cNvSpPr>
          <p:nvPr>
            <p:ph type="title"/>
          </p:nvPr>
        </p:nvSpPr>
        <p:spPr/>
        <p:txBody>
          <a:bodyPr>
            <a:normAutofit/>
          </a:bodyPr>
          <a:lstStyle/>
          <a:p>
            <a:r>
              <a:rPr lang="en-US" sz="4000" b="1" dirty="0">
                <a:effectLst/>
                <a:ea typeface="Calibri" panose="020F0502020204030204" pitchFamily="34" charset="0"/>
              </a:rPr>
              <a:t>MHDO’s Health Information Advisory Committee</a:t>
            </a:r>
            <a:endParaRPr lang="en-US" dirty="0"/>
          </a:p>
        </p:txBody>
      </p:sp>
      <p:sp>
        <p:nvSpPr>
          <p:cNvPr id="3" name="Content Placeholder 2">
            <a:extLst>
              <a:ext uri="{FF2B5EF4-FFF2-40B4-BE49-F238E27FC236}">
                <a16:creationId xmlns:a16="http://schemas.microsoft.com/office/drawing/2014/main" id="{740950DE-E3DF-5D9D-82E7-ABDF11BA5CDB}"/>
              </a:ext>
            </a:extLst>
          </p:cNvPr>
          <p:cNvSpPr>
            <a:spLocks noGrp="1"/>
          </p:cNvSpPr>
          <p:nvPr>
            <p:ph idx="1"/>
          </p:nvPr>
        </p:nvSpPr>
        <p:spPr/>
        <p:txBody>
          <a:bodyPr/>
          <a:lstStyle/>
          <a:p>
            <a:pPr marL="0" indent="0">
              <a:buNone/>
            </a:pPr>
            <a:r>
              <a:rPr lang="en-US" sz="2800" b="1" dirty="0"/>
              <a:t>Title 22, Ch. 1683, §8718.  </a:t>
            </a:r>
            <a:r>
              <a:rPr lang="en-US" sz="2800" dirty="0"/>
              <a:t>The advisory committee is established to make recommendations to the organization regarding public reporting of health care trends developed from data reported to the organization.</a:t>
            </a:r>
          </a:p>
          <a:p>
            <a:endParaRPr lang="en-US" dirty="0"/>
          </a:p>
        </p:txBody>
      </p:sp>
      <p:sp>
        <p:nvSpPr>
          <p:cNvPr id="4" name="Footer Placeholder 3">
            <a:extLst>
              <a:ext uri="{FF2B5EF4-FFF2-40B4-BE49-F238E27FC236}">
                <a16:creationId xmlns:a16="http://schemas.microsoft.com/office/drawing/2014/main" id="{59E88305-8BDB-C17A-F21E-D6577098BE57}"/>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AF895E97-795D-7A0B-88F0-B19F156006F5}"/>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3289641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fontScale="90000"/>
          </a:bodyPr>
          <a:lstStyle/>
          <a:p>
            <a:br>
              <a:rPr lang="en-US" sz="3600" dirty="0"/>
            </a:br>
            <a:br>
              <a:rPr lang="en-US" sz="3600" dirty="0"/>
            </a:br>
            <a:br>
              <a:rPr lang="en-US" sz="3600" dirty="0"/>
            </a:br>
            <a:br>
              <a:rPr lang="en-US" sz="3600" dirty="0"/>
            </a:br>
            <a:br>
              <a:rPr lang="en-US" sz="3600" dirty="0"/>
            </a:br>
            <a:br>
              <a:rPr lang="en-US" sz="3600" dirty="0"/>
            </a:br>
            <a:br>
              <a:rPr lang="en-US" sz="3600" dirty="0"/>
            </a:br>
            <a:r>
              <a:rPr lang="en-US" sz="4400" b="1" dirty="0"/>
              <a:t>Membership of the Advisory Committee</a:t>
            </a:r>
            <a:endParaRPr lang="en-US" sz="3600" b="1"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79" y="2015419"/>
            <a:ext cx="10183430" cy="4432041"/>
          </a:xfrm>
        </p:spPr>
        <p:txBody>
          <a:bodyPr>
            <a:normAutofit lnSpcReduction="10000"/>
          </a:bodyPr>
          <a:lstStyle/>
          <a:p>
            <a:pPr marL="0" indent="0">
              <a:lnSpc>
                <a:spcPct val="120000"/>
              </a:lnSpc>
              <a:spcBef>
                <a:spcPts val="0"/>
              </a:spcBef>
              <a:spcAft>
                <a:spcPts val="600"/>
              </a:spcAft>
              <a:buNone/>
            </a:pPr>
            <a:r>
              <a:rPr lang="en-US" sz="2000" b="1" dirty="0"/>
              <a:t>§8718 </a:t>
            </a:r>
            <a:r>
              <a:rPr lang="en-US" sz="2000" dirty="0"/>
              <a:t>The advisory committee consists of the following 11 members: </a:t>
            </a:r>
          </a:p>
          <a:p>
            <a:pPr marL="457200" indent="-457200">
              <a:lnSpc>
                <a:spcPct val="120000"/>
              </a:lnSpc>
              <a:spcBef>
                <a:spcPts val="0"/>
              </a:spcBef>
              <a:spcAft>
                <a:spcPts val="600"/>
              </a:spcAft>
              <a:buFont typeface="+mj-lt"/>
              <a:buAutoNum type="alphaUcPeriod"/>
            </a:pPr>
            <a:r>
              <a:rPr lang="en-US" sz="2000" dirty="0"/>
              <a:t>The </a:t>
            </a:r>
            <a:r>
              <a:rPr lang="en-US" sz="2000" dirty="0">
                <a:solidFill>
                  <a:schemeClr val="tx1"/>
                </a:solidFill>
              </a:rPr>
              <a:t>Executive Director of the organization; </a:t>
            </a:r>
          </a:p>
          <a:p>
            <a:pPr marL="457200" indent="-457200">
              <a:lnSpc>
                <a:spcPct val="120000"/>
              </a:lnSpc>
              <a:spcBef>
                <a:spcPts val="0"/>
              </a:spcBef>
              <a:spcAft>
                <a:spcPts val="600"/>
              </a:spcAft>
              <a:buFont typeface="+mj-lt"/>
              <a:buAutoNum type="alphaUcPeriod"/>
            </a:pPr>
            <a:r>
              <a:rPr lang="en-US" sz="2000" dirty="0">
                <a:solidFill>
                  <a:schemeClr val="tx1"/>
                </a:solidFill>
              </a:rPr>
              <a:t>One member of the Senate, appointed by the President of the Senate; </a:t>
            </a:r>
          </a:p>
          <a:p>
            <a:pPr marL="457200" indent="-457200">
              <a:lnSpc>
                <a:spcPct val="120000"/>
              </a:lnSpc>
              <a:spcBef>
                <a:spcPts val="0"/>
              </a:spcBef>
              <a:spcAft>
                <a:spcPts val="600"/>
              </a:spcAft>
              <a:buFont typeface="+mj-lt"/>
              <a:buAutoNum type="alphaUcPeriod"/>
            </a:pPr>
            <a:r>
              <a:rPr lang="en-US" sz="2000" dirty="0">
                <a:solidFill>
                  <a:schemeClr val="tx1"/>
                </a:solidFill>
              </a:rPr>
              <a:t>One member of the House of Representatives, appointed by the Speaker of the House of Representatives; </a:t>
            </a:r>
          </a:p>
          <a:p>
            <a:pPr marL="457200" indent="-457200">
              <a:lnSpc>
                <a:spcPct val="120000"/>
              </a:lnSpc>
              <a:spcBef>
                <a:spcPts val="0"/>
              </a:spcBef>
              <a:spcAft>
                <a:spcPts val="600"/>
              </a:spcAft>
              <a:buFont typeface="+mj-lt"/>
              <a:buAutoNum type="alphaUcPeriod"/>
            </a:pPr>
            <a:r>
              <a:rPr lang="en-US" sz="2000" dirty="0">
                <a:solidFill>
                  <a:schemeClr val="tx1"/>
                </a:solidFill>
              </a:rPr>
              <a:t>The Commissioner or the Commissioner's designee; </a:t>
            </a:r>
          </a:p>
          <a:p>
            <a:pPr marL="457200" indent="-457200">
              <a:lnSpc>
                <a:spcPct val="120000"/>
              </a:lnSpc>
              <a:spcBef>
                <a:spcPts val="0"/>
              </a:spcBef>
              <a:spcAft>
                <a:spcPts val="600"/>
              </a:spcAft>
              <a:buFont typeface="+mj-lt"/>
              <a:buAutoNum type="alphaUcPeriod"/>
            </a:pPr>
            <a:r>
              <a:rPr lang="en-US" sz="2000" dirty="0">
                <a:solidFill>
                  <a:schemeClr val="tx1"/>
                </a:solidFill>
              </a:rPr>
              <a:t>The Superintendent of Insurance or the Superintendent's </a:t>
            </a:r>
            <a:r>
              <a:rPr lang="en-US" sz="2000" dirty="0"/>
              <a:t>designee; and </a:t>
            </a:r>
          </a:p>
          <a:p>
            <a:pPr marL="457200" indent="-457200">
              <a:lnSpc>
                <a:spcPct val="120000"/>
              </a:lnSpc>
              <a:spcBef>
                <a:spcPts val="0"/>
              </a:spcBef>
              <a:spcAft>
                <a:spcPts val="600"/>
              </a:spcAft>
              <a:buFont typeface="+mj-lt"/>
              <a:buAutoNum type="alphaUcPeriod"/>
            </a:pPr>
            <a:r>
              <a:rPr lang="en-US" sz="2000" b="1" dirty="0"/>
              <a:t>Six members appointed by the board as follows: (1) One member representing consumers of health care; (2) One member representing providers; (3) One member representing hospitals; (4) One member representing employers; (5) </a:t>
            </a:r>
            <a:r>
              <a:rPr lang="en-US" sz="2000" b="1" dirty="0">
                <a:highlight>
                  <a:srgbClr val="FFFF00"/>
                </a:highlight>
              </a:rPr>
              <a:t>One member representing carriers</a:t>
            </a:r>
            <a:r>
              <a:rPr lang="en-US" sz="2000" b="1" dirty="0"/>
              <a:t>; and (6) One member representing the state employee health plan under Title 5, section 285.</a:t>
            </a:r>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E8BE67E8-5960-C2B3-89DB-464FA1D9792A}"/>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137696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9CF8-C6BB-4F06-A009-B81D9C35BBF0}"/>
              </a:ext>
            </a:extLst>
          </p:cNvPr>
          <p:cNvSpPr>
            <a:spLocks noGrp="1"/>
          </p:cNvSpPr>
          <p:nvPr>
            <p:ph type="title"/>
          </p:nvPr>
        </p:nvSpPr>
        <p:spPr/>
        <p:txBody>
          <a:bodyPr>
            <a:normAutofit/>
          </a:bodyPr>
          <a:lstStyle/>
          <a:p>
            <a:r>
              <a:rPr lang="en-US" sz="4000" b="1" dirty="0"/>
              <a:t>Board Appointments and New Nomination and Appointment Needed</a:t>
            </a:r>
          </a:p>
        </p:txBody>
      </p:sp>
      <p:sp>
        <p:nvSpPr>
          <p:cNvPr id="3" name="Content Placeholder 2">
            <a:extLst>
              <a:ext uri="{FF2B5EF4-FFF2-40B4-BE49-F238E27FC236}">
                <a16:creationId xmlns:a16="http://schemas.microsoft.com/office/drawing/2014/main" id="{59BD78D7-70F0-4BB5-A906-3083D551767C}"/>
              </a:ext>
            </a:extLst>
          </p:cNvPr>
          <p:cNvSpPr>
            <a:spLocks noGrp="1"/>
          </p:cNvSpPr>
          <p:nvPr>
            <p:ph idx="1"/>
          </p:nvPr>
        </p:nvSpPr>
        <p:spPr>
          <a:xfrm>
            <a:off x="1097278" y="2048203"/>
            <a:ext cx="9897089" cy="3829279"/>
          </a:xfrm>
        </p:spPr>
        <p:txBody>
          <a:bodyPr>
            <a:normAutofit fontScale="92500" lnSpcReduction="20000"/>
          </a:bodyPr>
          <a:lstStyle/>
          <a:p>
            <a:pPr marL="457200" indent="-457200">
              <a:lnSpc>
                <a:spcPct val="110000"/>
              </a:lnSpc>
              <a:spcBef>
                <a:spcPts val="0"/>
              </a:spcBef>
              <a:spcAft>
                <a:spcPts val="600"/>
              </a:spcAft>
              <a:buNone/>
            </a:pPr>
            <a:r>
              <a:rPr lang="en-US" sz="2200" dirty="0">
                <a:latin typeface="Calibri" panose="020F0502020204030204" pitchFamily="34" charset="0"/>
              </a:rPr>
              <a:t>Six members appointed by the board as follows: </a:t>
            </a:r>
          </a:p>
          <a:p>
            <a:pPr marL="457200" indent="-457200">
              <a:lnSpc>
                <a:spcPct val="110000"/>
              </a:lnSpc>
              <a:spcBef>
                <a:spcPts val="0"/>
              </a:spcBef>
              <a:spcAft>
                <a:spcPts val="600"/>
              </a:spcAft>
              <a:buFont typeface="+mj-lt"/>
              <a:buAutoNum type="arabicPeriod"/>
            </a:pPr>
            <a:r>
              <a:rPr lang="en-US" sz="2200" dirty="0">
                <a:latin typeface="Calibri" panose="020F0502020204030204" pitchFamily="34" charset="0"/>
              </a:rPr>
              <a:t>One member representing consumers of health care: Joel Allumbaugh</a:t>
            </a:r>
          </a:p>
          <a:p>
            <a:pPr marL="457200" indent="-457200">
              <a:lnSpc>
                <a:spcPct val="110000"/>
              </a:lnSpc>
              <a:spcBef>
                <a:spcPts val="0"/>
              </a:spcBef>
              <a:spcAft>
                <a:spcPts val="600"/>
              </a:spcAft>
              <a:buFont typeface="+mj-lt"/>
              <a:buAutoNum type="arabicPeriod"/>
            </a:pPr>
            <a:r>
              <a:rPr lang="en-US" sz="2200" dirty="0">
                <a:latin typeface="Calibri" panose="020F0502020204030204" pitchFamily="34" charset="0"/>
              </a:rPr>
              <a:t>One member representing providers: Dr. Neil Korsen</a:t>
            </a:r>
          </a:p>
          <a:p>
            <a:pPr marL="457200" indent="-457200">
              <a:lnSpc>
                <a:spcPct val="110000"/>
              </a:lnSpc>
              <a:spcBef>
                <a:spcPts val="0"/>
              </a:spcBef>
              <a:spcAft>
                <a:spcPts val="600"/>
              </a:spcAft>
              <a:buFont typeface="+mj-lt"/>
              <a:buAutoNum type="arabicPeriod"/>
            </a:pPr>
            <a:r>
              <a:rPr lang="en-US" sz="2200" dirty="0">
                <a:latin typeface="Calibri" panose="020F0502020204030204" pitchFamily="34" charset="0"/>
              </a:rPr>
              <a:t>One member representing hospitals: David Winslow, Maine Hospital Association</a:t>
            </a:r>
          </a:p>
          <a:p>
            <a:pPr marL="457200" indent="-457200">
              <a:lnSpc>
                <a:spcPct val="110000"/>
              </a:lnSpc>
              <a:spcBef>
                <a:spcPts val="0"/>
              </a:spcBef>
              <a:spcAft>
                <a:spcPts val="600"/>
              </a:spcAft>
              <a:buFont typeface="+mj-lt"/>
              <a:buAutoNum type="arabicPeriod"/>
            </a:pPr>
            <a:r>
              <a:rPr lang="en-US" sz="2200" dirty="0">
                <a:latin typeface="Calibri" panose="020F0502020204030204" pitchFamily="34" charset="0"/>
              </a:rPr>
              <a:t>One member representing employers: Lisa Nolan, Director of Value-Based Purchasing, Healthcare Purchaser Alliance of Maine </a:t>
            </a:r>
          </a:p>
          <a:p>
            <a:pPr marL="457200" indent="-457200">
              <a:lnSpc>
                <a:spcPct val="110000"/>
              </a:lnSpc>
              <a:spcBef>
                <a:spcPts val="0"/>
              </a:spcBef>
              <a:spcAft>
                <a:spcPts val="600"/>
              </a:spcAft>
              <a:buFont typeface="+mj-lt"/>
              <a:buAutoNum type="arabicPeriod"/>
            </a:pPr>
            <a:r>
              <a:rPr lang="en-US" sz="2200" dirty="0">
                <a:latin typeface="Calibri" panose="020F0502020204030204" pitchFamily="34" charset="0"/>
              </a:rPr>
              <a:t>One member representing carriers: </a:t>
            </a:r>
            <a:r>
              <a:rPr lang="en-US" sz="2200" b="1" dirty="0">
                <a:latin typeface="Calibri" panose="020F0502020204030204" pitchFamily="34" charset="0"/>
              </a:rPr>
              <a:t>Katherine Pelletreau, Executive Director,  Maine Association of Health Plans retired;  New Nomination:  Dan Demeritt Executive Director, Maine Association of Health Plans</a:t>
            </a:r>
          </a:p>
          <a:p>
            <a:pPr marL="457200" indent="-457200">
              <a:lnSpc>
                <a:spcPct val="110000"/>
              </a:lnSpc>
              <a:spcBef>
                <a:spcPts val="0"/>
              </a:spcBef>
              <a:spcAft>
                <a:spcPts val="600"/>
              </a:spcAft>
              <a:buFont typeface="+mj-lt"/>
              <a:buAutoNum type="arabicPeriod"/>
            </a:pPr>
            <a:r>
              <a:rPr lang="en-US" sz="2200" dirty="0">
                <a:latin typeface="Calibri" panose="020F0502020204030204" pitchFamily="34" charset="0"/>
              </a:rPr>
              <a:t>One member representing the state employee health plan under Title 5, section 285: </a:t>
            </a:r>
            <a:r>
              <a:rPr lang="en-US" sz="2200" dirty="0" err="1">
                <a:effectLst/>
                <a:latin typeface="Calibri" panose="020F0502020204030204" pitchFamily="34" charset="0"/>
                <a:ea typeface="Times New Roman" panose="02020603050405020304" pitchFamily="18" charset="0"/>
              </a:rPr>
              <a:t>Breena</a:t>
            </a:r>
            <a:r>
              <a:rPr lang="en-US" sz="2200" dirty="0">
                <a:effectLst/>
                <a:latin typeface="Calibri" panose="020F0502020204030204" pitchFamily="34" charset="0"/>
                <a:ea typeface="Times New Roman" panose="02020603050405020304" pitchFamily="18" charset="0"/>
              </a:rPr>
              <a:t> Bissell, Director of the Bureau of Human Resources </a:t>
            </a:r>
            <a:endParaRPr lang="en-US" sz="2200" dirty="0">
              <a:latin typeface="Calibri" panose="020F050202020403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0F1E91E2-CE81-499D-8A24-E2927295BD14}"/>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A929F8FE-9201-954F-3394-4B3D9DFF4893}"/>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3593870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0F1BA-82D6-9326-CC31-8F1B0E5F6EF1}"/>
              </a:ext>
            </a:extLst>
          </p:cNvPr>
          <p:cNvSpPr>
            <a:spLocks noGrp="1"/>
          </p:cNvSpPr>
          <p:nvPr>
            <p:ph type="title"/>
          </p:nvPr>
        </p:nvSpPr>
        <p:spPr/>
        <p:txBody>
          <a:bodyPr>
            <a:normAutofit/>
          </a:bodyPr>
          <a:lstStyle/>
          <a:p>
            <a:r>
              <a:rPr lang="en-US" b="1" dirty="0"/>
              <a:t>Timeline for Implementing PL 2023 Chapter 276 (LD 1395) </a:t>
            </a:r>
          </a:p>
        </p:txBody>
      </p:sp>
      <p:sp>
        <p:nvSpPr>
          <p:cNvPr id="3" name="Content Placeholder 2">
            <a:extLst>
              <a:ext uri="{FF2B5EF4-FFF2-40B4-BE49-F238E27FC236}">
                <a16:creationId xmlns:a16="http://schemas.microsoft.com/office/drawing/2014/main" id="{8104E1F4-F6F5-5E60-E644-81C75D4D43E0}"/>
              </a:ext>
            </a:extLst>
          </p:cNvPr>
          <p:cNvSpPr>
            <a:spLocks noGrp="1"/>
          </p:cNvSpPr>
          <p:nvPr>
            <p:ph idx="1"/>
          </p:nvPr>
        </p:nvSpPr>
        <p:spPr>
          <a:xfrm>
            <a:off x="1097280" y="2039814"/>
            <a:ext cx="10115202" cy="4230357"/>
          </a:xfrm>
        </p:spPr>
        <p:txBody>
          <a:bodyPr>
            <a:normAutofit fontScale="32500" lnSpcReduction="20000"/>
          </a:bodyPr>
          <a:lstStyle/>
          <a:p>
            <a:pPr>
              <a:lnSpc>
                <a:spcPct val="100000"/>
              </a:lnSpc>
              <a:spcBef>
                <a:spcPts val="0"/>
              </a:spcBef>
              <a:spcAft>
                <a:spcPts val="600"/>
              </a:spcAft>
            </a:pPr>
            <a:r>
              <a:rPr lang="en-US" sz="8000" i="1" dirty="0"/>
              <a:t>An Act to Increase Transparency Regarding Certain Drug Pricing Programs </a:t>
            </a:r>
          </a:p>
          <a:p>
            <a:pPr algn="l">
              <a:lnSpc>
                <a:spcPct val="100000"/>
              </a:lnSpc>
              <a:spcBef>
                <a:spcPts val="0"/>
              </a:spcBef>
              <a:spcAft>
                <a:spcPts val="600"/>
              </a:spcAft>
            </a:pPr>
            <a:r>
              <a:rPr lang="en-US" sz="7400" b="1" i="0" u="none" strike="noStrike" baseline="0" dirty="0"/>
              <a:t>Title 22, Ch. 1683 §1728 2. </a:t>
            </a:r>
            <a:r>
              <a:rPr lang="en-US" sz="7400" b="0" i="0" u="none" strike="noStrike" baseline="0" dirty="0"/>
              <a:t>Beginning January 1,2024, each hospital participating in the federal drug pricing program under Section 340B</a:t>
            </a:r>
            <a:r>
              <a:rPr lang="en-US" sz="7400" dirty="0"/>
              <a:t> </a:t>
            </a:r>
            <a:r>
              <a:rPr lang="en-US" sz="7400" b="0" i="0" u="none" strike="noStrike" baseline="0" dirty="0"/>
              <a:t>of the federal Public Health Service Act, 42 United States Code, Section 256b, referred to in this section as "the 340B program," shall provide an annual report to the Maine Health Data Organization. The Maine Health Data Organization shall post the report on its publicly accessible website. </a:t>
            </a:r>
          </a:p>
          <a:p>
            <a:pPr algn="l">
              <a:lnSpc>
                <a:spcPct val="100000"/>
              </a:lnSpc>
              <a:spcBef>
                <a:spcPts val="0"/>
              </a:spcBef>
              <a:spcAft>
                <a:spcPts val="600"/>
              </a:spcAft>
            </a:pPr>
            <a:r>
              <a:rPr lang="en-US" sz="7400" b="0" i="0" u="none" strike="noStrike" baseline="0" dirty="0"/>
              <a:t>Each hospital shall report in a standardized format as agreed upon by the Maine Health Data Organization and the hospital, and include, at a minimum, the following information in the report consistent with the annual reporting of hospitals voluntarily participating in the good stewardship program of the American Hospital Association.</a:t>
            </a:r>
            <a:endParaRPr lang="en-US" sz="7400" i="1" dirty="0"/>
          </a:p>
        </p:txBody>
      </p:sp>
      <p:sp>
        <p:nvSpPr>
          <p:cNvPr id="4" name="Footer Placeholder 3">
            <a:extLst>
              <a:ext uri="{FF2B5EF4-FFF2-40B4-BE49-F238E27FC236}">
                <a16:creationId xmlns:a16="http://schemas.microsoft.com/office/drawing/2014/main" id="{5C41FBE6-7CD1-6AD7-308D-171A349A8A83}"/>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8208A1FA-514E-2372-C433-A642506FAF79}"/>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1313932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25757-710F-4896-884E-13FFC17639FF}"/>
              </a:ext>
            </a:extLst>
          </p:cNvPr>
          <p:cNvSpPr>
            <a:spLocks noGrp="1"/>
          </p:cNvSpPr>
          <p:nvPr>
            <p:ph type="title"/>
          </p:nvPr>
        </p:nvSpPr>
        <p:spPr/>
        <p:txBody>
          <a:bodyPr/>
          <a:lstStyle/>
          <a:p>
            <a:r>
              <a:rPr lang="en-US" b="1" dirty="0"/>
              <a:t>PL 2023 Chapter 276 (LD 1395) continued</a:t>
            </a:r>
          </a:p>
        </p:txBody>
      </p:sp>
      <p:sp>
        <p:nvSpPr>
          <p:cNvPr id="3" name="Content Placeholder 2">
            <a:extLst>
              <a:ext uri="{FF2B5EF4-FFF2-40B4-BE49-F238E27FC236}">
                <a16:creationId xmlns:a16="http://schemas.microsoft.com/office/drawing/2014/main" id="{7D2CB0FA-ED95-6EDD-32F9-1EA882F6FC22}"/>
              </a:ext>
            </a:extLst>
          </p:cNvPr>
          <p:cNvSpPr>
            <a:spLocks noGrp="1"/>
          </p:cNvSpPr>
          <p:nvPr>
            <p:ph idx="1"/>
          </p:nvPr>
        </p:nvSpPr>
        <p:spPr/>
        <p:txBody>
          <a:bodyPr>
            <a:noAutofit/>
          </a:bodyPr>
          <a:lstStyle/>
          <a:p>
            <a:pPr marL="455613" indent="-455613" algn="l">
              <a:lnSpc>
                <a:spcPct val="100000"/>
              </a:lnSpc>
              <a:spcBef>
                <a:spcPts val="0"/>
              </a:spcBef>
              <a:spcAft>
                <a:spcPts val="600"/>
              </a:spcAft>
              <a:buFont typeface="+mj-lt"/>
              <a:buAutoNum type="alphaUcPeriod"/>
            </a:pPr>
            <a:r>
              <a:rPr lang="en-US" sz="2400" b="0" i="0" u="none" strike="noStrike" baseline="0" dirty="0"/>
              <a:t>A description of how the hospital uses savings from participation in the 340B program to benefit its community through programs and services funded in whole or in part by savings from the 340B program, including services that support community access to care that the hospital could not continue without savings from the 340B program;</a:t>
            </a:r>
          </a:p>
          <a:p>
            <a:pPr marL="455613" indent="-455613" algn="l">
              <a:lnSpc>
                <a:spcPct val="100000"/>
              </a:lnSpc>
              <a:spcBef>
                <a:spcPts val="0"/>
              </a:spcBef>
              <a:spcAft>
                <a:spcPts val="600"/>
              </a:spcAft>
              <a:buFont typeface="+mj-lt"/>
              <a:buAutoNum type="alphaUcPeriod"/>
            </a:pPr>
            <a:r>
              <a:rPr lang="en-US" sz="2400" b="0" i="0" u="none" strike="noStrike" baseline="0" dirty="0"/>
              <a:t>The annual estimated savings from the 340B program to the hospital, comparing the acquisition price of drugs under the 340B program to group purchasing organization pricing. If group purchasing organization pricing is not available for a drug under the 340B program, the acquisition price for that drug must be compared to a price from another acceptable pricing source;</a:t>
            </a:r>
          </a:p>
        </p:txBody>
      </p:sp>
      <p:sp>
        <p:nvSpPr>
          <p:cNvPr id="4" name="Footer Placeholder 3">
            <a:extLst>
              <a:ext uri="{FF2B5EF4-FFF2-40B4-BE49-F238E27FC236}">
                <a16:creationId xmlns:a16="http://schemas.microsoft.com/office/drawing/2014/main" id="{CBF1C2F2-B44F-38AF-C87B-2C2DFF8FD87E}"/>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1CD07CB1-4C12-AFBD-3777-BD0DC60FA6D2}"/>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313248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44AB7-3E4F-E3C6-F404-580138C86B4C}"/>
              </a:ext>
            </a:extLst>
          </p:cNvPr>
          <p:cNvSpPr>
            <a:spLocks noGrp="1"/>
          </p:cNvSpPr>
          <p:nvPr>
            <p:ph type="title"/>
          </p:nvPr>
        </p:nvSpPr>
        <p:spPr/>
        <p:txBody>
          <a:bodyPr/>
          <a:lstStyle/>
          <a:p>
            <a:r>
              <a:rPr lang="en-US" b="1" dirty="0"/>
              <a:t>PL 2023 Chapter 276 (LD 1395) continued</a:t>
            </a:r>
          </a:p>
        </p:txBody>
      </p:sp>
      <p:sp>
        <p:nvSpPr>
          <p:cNvPr id="3" name="Content Placeholder 2">
            <a:extLst>
              <a:ext uri="{FF2B5EF4-FFF2-40B4-BE49-F238E27FC236}">
                <a16:creationId xmlns:a16="http://schemas.microsoft.com/office/drawing/2014/main" id="{1F2DB126-ADD3-CEFF-3CF1-55C7576CEA6F}"/>
              </a:ext>
            </a:extLst>
          </p:cNvPr>
          <p:cNvSpPr>
            <a:spLocks noGrp="1"/>
          </p:cNvSpPr>
          <p:nvPr>
            <p:ph idx="1"/>
          </p:nvPr>
        </p:nvSpPr>
        <p:spPr>
          <a:xfrm>
            <a:off x="1097279" y="2039814"/>
            <a:ext cx="10115203" cy="3829279"/>
          </a:xfrm>
        </p:spPr>
        <p:txBody>
          <a:bodyPr>
            <a:normAutofit/>
          </a:bodyPr>
          <a:lstStyle/>
          <a:p>
            <a:pPr marL="455613" indent="-455613" algn="l">
              <a:buFont typeface="+mj-lt"/>
              <a:buAutoNum type="alphaUcPeriod" startAt="3"/>
            </a:pPr>
            <a:r>
              <a:rPr lang="en-US" sz="2800" b="0" i="0" u="none" strike="noStrike" baseline="0" dirty="0"/>
              <a:t>A comparison of the hospital's estimated savings under the 340B program to the hospital's total drug expenditures, including examples of the hospital's top drugs purchased through the 340B program; and</a:t>
            </a:r>
          </a:p>
          <a:p>
            <a:pPr marL="455613" indent="-455613" algn="l">
              <a:buFont typeface="+mj-lt"/>
              <a:buAutoNum type="alphaUcPeriod" startAt="3"/>
            </a:pPr>
            <a:r>
              <a:rPr lang="en-US" sz="2800" b="0" i="0" u="none" strike="noStrike" baseline="0" dirty="0"/>
              <a:t>A description of the hospital's internal review and oversight of the 340B program, which must meet the  federal Department of Health and Human Services, Health Resources and Services Administration's program rules and guidance for compliance.</a:t>
            </a:r>
            <a:endParaRPr lang="en-US" sz="2800" dirty="0"/>
          </a:p>
        </p:txBody>
      </p:sp>
      <p:sp>
        <p:nvSpPr>
          <p:cNvPr id="4" name="Footer Placeholder 3">
            <a:extLst>
              <a:ext uri="{FF2B5EF4-FFF2-40B4-BE49-F238E27FC236}">
                <a16:creationId xmlns:a16="http://schemas.microsoft.com/office/drawing/2014/main" id="{9AF7CC1D-8E68-66D1-49FC-E716D448421F}"/>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0F587F39-DAF5-A60F-BF85-8F55ACA119EA}"/>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3446825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B1D13-6DD2-EA6E-7B6F-9D04C51A46EE}"/>
              </a:ext>
            </a:extLst>
          </p:cNvPr>
          <p:cNvSpPr>
            <a:spLocks noGrp="1"/>
          </p:cNvSpPr>
          <p:nvPr>
            <p:ph type="title"/>
          </p:nvPr>
        </p:nvSpPr>
        <p:spPr/>
        <p:txBody>
          <a:bodyPr/>
          <a:lstStyle/>
          <a:p>
            <a:r>
              <a:rPr lang="en-US" b="1" dirty="0"/>
              <a:t>PL 2023 Chapter 276 (LD 1395) continued</a:t>
            </a:r>
          </a:p>
        </p:txBody>
      </p:sp>
      <p:sp>
        <p:nvSpPr>
          <p:cNvPr id="3" name="Content Placeholder 2">
            <a:extLst>
              <a:ext uri="{FF2B5EF4-FFF2-40B4-BE49-F238E27FC236}">
                <a16:creationId xmlns:a16="http://schemas.microsoft.com/office/drawing/2014/main" id="{3B6CA70F-F571-5D0E-D987-9057F4FCFC8B}"/>
              </a:ext>
            </a:extLst>
          </p:cNvPr>
          <p:cNvSpPr>
            <a:spLocks noGrp="1"/>
          </p:cNvSpPr>
          <p:nvPr>
            <p:ph idx="1"/>
          </p:nvPr>
        </p:nvSpPr>
        <p:spPr>
          <a:xfrm>
            <a:off x="1097279" y="1927847"/>
            <a:ext cx="10115202" cy="4463622"/>
          </a:xfrm>
        </p:spPr>
        <p:txBody>
          <a:bodyPr>
            <a:noAutofit/>
          </a:bodyPr>
          <a:lstStyle/>
          <a:p>
            <a:pPr marL="0" indent="0" algn="l">
              <a:lnSpc>
                <a:spcPct val="100000"/>
              </a:lnSpc>
              <a:spcBef>
                <a:spcPts val="0"/>
              </a:spcBef>
              <a:spcAft>
                <a:spcPts val="600"/>
              </a:spcAft>
              <a:buNone/>
            </a:pPr>
            <a:r>
              <a:rPr lang="en-US" sz="2800" b="1" i="0" u="none" strike="noStrike" baseline="0" dirty="0"/>
              <a:t>§1728. 3. Reporting. </a:t>
            </a:r>
            <a:r>
              <a:rPr lang="en-US" sz="2800" b="0" i="0" u="none" strike="noStrike" baseline="0" dirty="0"/>
              <a:t>The Maine Health Data Organization shall produce and post on its publicly accessible website a report that includes a summary of the aggregate information received from hospitals required to report under subsection 2. The Maine Health Data Organization shall submit the report required by this subsection  to the Office of Affordable Health Care, as established in Title 5, section 3122, the Maine Prescription Drug Affordability Board, as established in Title 5, section 12004-G, subsection 14-I, and the joint standing committee of the Legislature having jurisdiction over health data reporting and prescription drug matters.</a:t>
            </a:r>
            <a:endParaRPr lang="en-US" sz="2800" dirty="0"/>
          </a:p>
        </p:txBody>
      </p:sp>
      <p:sp>
        <p:nvSpPr>
          <p:cNvPr id="4" name="Footer Placeholder 3">
            <a:extLst>
              <a:ext uri="{FF2B5EF4-FFF2-40B4-BE49-F238E27FC236}">
                <a16:creationId xmlns:a16="http://schemas.microsoft.com/office/drawing/2014/main" id="{49D0C803-4EC6-19F6-1AFB-7C8A255BE27B}"/>
              </a:ext>
            </a:extLst>
          </p:cNvPr>
          <p:cNvSpPr>
            <a:spLocks noGrp="1"/>
          </p:cNvSpPr>
          <p:nvPr>
            <p:ph type="ftr" sz="quarter" idx="11"/>
          </p:nvPr>
        </p:nvSpPr>
        <p:spPr/>
        <p:txBody>
          <a:bodyPr/>
          <a:lstStyle/>
          <a:p>
            <a:r>
              <a:rPr lang="en-US" dirty="0"/>
              <a:t>MHDO Board Meeting September 7, 2023</a:t>
            </a:r>
          </a:p>
        </p:txBody>
      </p:sp>
      <p:sp>
        <p:nvSpPr>
          <p:cNvPr id="5" name="Slide Number Placeholder 4">
            <a:extLst>
              <a:ext uri="{FF2B5EF4-FFF2-40B4-BE49-F238E27FC236}">
                <a16:creationId xmlns:a16="http://schemas.microsoft.com/office/drawing/2014/main" id="{12EEC7B8-329D-355F-3F22-696CBEC6ABF0}"/>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322256029"/>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6FDC4F-32CE-4025-94F1-A4DA19BC64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fe2067a-31b0-458f-a81b-54502c5a278d"/>
    <ds:schemaRef ds:uri="http://www.w3.org/XML/1998/namespace"/>
  </ds:schemaRefs>
</ds:datastoreItem>
</file>

<file path=customXml/itemProps3.xml><?xml version="1.0" encoding="utf-8"?>
<ds:datastoreItem xmlns:ds="http://schemas.openxmlformats.org/officeDocument/2006/customXml" ds:itemID="{D1CB3BA1-9D7F-4CE1-9FB7-41F0141240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27364</TotalTime>
  <Words>1978</Words>
  <Application>Microsoft Office PowerPoint</Application>
  <PresentationFormat>Widescreen</PresentationFormat>
  <Paragraphs>130</Paragraphs>
  <Slides>18</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18</vt:i4>
      </vt:variant>
    </vt:vector>
  </HeadingPairs>
  <TitlesOfParts>
    <vt:vector size="27" baseType="lpstr">
      <vt:lpstr>Arial</vt:lpstr>
      <vt:lpstr>Arial Black</vt:lpstr>
      <vt:lpstr>Arial Narrow</vt:lpstr>
      <vt:lpstr>Calibri</vt:lpstr>
      <vt:lpstr>Calibri Light</vt:lpstr>
      <vt:lpstr>Wingdings</vt:lpstr>
      <vt:lpstr>Retrospect</vt:lpstr>
      <vt:lpstr>Custom Design</vt:lpstr>
      <vt:lpstr>1_Retrospect</vt:lpstr>
      <vt:lpstr>Content</vt:lpstr>
      <vt:lpstr>     Rule Chapter 100, Enforcement Procedures - Major Substantive Rule</vt:lpstr>
      <vt:lpstr>MHDO’s Health Information Advisory Committee</vt:lpstr>
      <vt:lpstr>       Membership of the Advisory Committee</vt:lpstr>
      <vt:lpstr>Board Appointments and New Nomination and Appointment Needed</vt:lpstr>
      <vt:lpstr>Timeline for Implementing PL 2023 Chapter 276 (LD 1395) </vt:lpstr>
      <vt:lpstr>PL 2023 Chapter 276 (LD 1395) continued</vt:lpstr>
      <vt:lpstr>PL 2023 Chapter 276 (LD 1395) continued</vt:lpstr>
      <vt:lpstr>PL 2023 Chapter 276 (LD 1395) continued</vt:lpstr>
      <vt:lpstr>Next Steps and Timeline</vt:lpstr>
      <vt:lpstr>Timeline for Implementing PL 2023 Chapter 410 (LD 1795) </vt:lpstr>
      <vt:lpstr>PL 2023 Chapter 410 (LD 1795) continued</vt:lpstr>
      <vt:lpstr>PL 2023 Chapter 410 (LD 1795) continued</vt:lpstr>
      <vt:lpstr>Next Steps and Timeline</vt:lpstr>
      <vt:lpstr>Chapter 243, Uniform Reporting System for Health Care Claims Data  Sets; and Chapter 247, Uniform Reporting System for Non-Claims Based Payments, and Other Supplemental Health Care Data Sets</vt:lpstr>
      <vt:lpstr>CompareMaine 12.0-Highlights</vt:lpstr>
      <vt:lpstr>CompareMaine 12.0</vt:lpstr>
      <vt:lpstr>Key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Harrington, Karynlee</cp:lastModifiedBy>
  <cp:revision>155</cp:revision>
  <dcterms:created xsi:type="dcterms:W3CDTF">2020-06-02T04:02:18Z</dcterms:created>
  <dcterms:modified xsi:type="dcterms:W3CDTF">2023-09-07T02:17:57Z</dcterms:modified>
</cp:coreProperties>
</file>